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3" r:id="rId3"/>
    <p:sldId id="297" r:id="rId4"/>
    <p:sldId id="294" r:id="rId5"/>
    <p:sldId id="288" r:id="rId6"/>
    <p:sldId id="289" r:id="rId7"/>
    <p:sldId id="290" r:id="rId8"/>
    <p:sldId id="291" r:id="rId9"/>
    <p:sldId id="304" r:id="rId10"/>
    <p:sldId id="295" r:id="rId11"/>
    <p:sldId id="296" r:id="rId12"/>
    <p:sldId id="303" r:id="rId13"/>
    <p:sldId id="305" r:id="rId14"/>
    <p:sldId id="301" r:id="rId15"/>
    <p:sldId id="292" r:id="rId16"/>
    <p:sldId id="308" r:id="rId17"/>
    <p:sldId id="310" r:id="rId18"/>
    <p:sldId id="312" r:id="rId19"/>
    <p:sldId id="311" r:id="rId20"/>
    <p:sldId id="313" r:id="rId21"/>
    <p:sldId id="314" r:id="rId22"/>
    <p:sldId id="259" r:id="rId23"/>
  </p:sldIdLst>
  <p:sldSz cx="9144000" cy="6858000" type="screen4x3"/>
  <p:notesSz cx="6797675" cy="9928225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55" autoAdjust="0"/>
  </p:normalViewPr>
  <p:slideViewPr>
    <p:cSldViewPr>
      <p:cViewPr varScale="1">
        <p:scale>
          <a:sx n="74" d="100"/>
          <a:sy n="74" d="100"/>
        </p:scale>
        <p:origin x="-90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AB66DF-1463-486E-94D4-A91C07090AFF}" type="doc">
      <dgm:prSet loTypeId="urn:microsoft.com/office/officeart/2005/8/layout/hierarchy4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9A5BDC5-1655-41F4-A4F2-CDD2E91AA103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ЦЕЛЬ</a:t>
          </a:r>
        </a:p>
        <a:p>
          <a:r>
            <a:rPr lang="ru-RU" dirty="0" smtClean="0">
              <a:solidFill>
                <a:srgbClr val="002060"/>
              </a:solidFill>
            </a:rPr>
            <a:t>помогать людям оставаться дома настолько долго, насколько это возможно, с максимально высоким уровнем независимости и качества жизни</a:t>
          </a:r>
          <a:endParaRPr lang="ru-RU" dirty="0">
            <a:solidFill>
              <a:srgbClr val="002060"/>
            </a:solidFill>
          </a:endParaRPr>
        </a:p>
      </dgm:t>
    </dgm:pt>
    <dgm:pt modelId="{E01898E8-9EEC-4DF1-8ECF-4F9E5F9A31E3}" type="parTrans" cxnId="{E36C38DF-032E-42E5-9DF1-AA1E35DB887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8977A62-FBAB-475B-8633-2969C94D49A0}" type="sibTrans" cxnId="{E36C38DF-032E-42E5-9DF1-AA1E35DB887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FD4BC54-A789-4A58-B950-CF9567903E6B}">
      <dgm:prSet phldrT="[Текст]"/>
      <dgm:spPr/>
      <dgm:t>
        <a:bodyPr/>
        <a:lstStyle/>
        <a:p>
          <a:r>
            <a:rPr lang="ru-RU" smtClean="0">
              <a:solidFill>
                <a:srgbClr val="002060"/>
              </a:solidFill>
            </a:rPr>
            <a:t>Медицинская помощь</a:t>
          </a:r>
          <a:endParaRPr lang="ru-RU" dirty="0">
            <a:solidFill>
              <a:srgbClr val="002060"/>
            </a:solidFill>
          </a:endParaRPr>
        </a:p>
      </dgm:t>
    </dgm:pt>
    <dgm:pt modelId="{A2AAA7C8-5F45-4392-86D8-2E540AF97037}" type="parTrans" cxnId="{404D763E-1A7A-4342-8F39-C1CA491DF08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981D27F-4A8E-46BB-9525-36164141068B}" type="sibTrans" cxnId="{404D763E-1A7A-4342-8F39-C1CA491DF08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6E0B0D0-0AA9-4953-A8E1-A80C39C05596}">
      <dgm:prSet phldrT="[Текст]"/>
      <dgm:spPr/>
      <dgm:t>
        <a:bodyPr/>
        <a:lstStyle/>
        <a:p>
          <a:r>
            <a:rPr lang="ru-RU" smtClean="0">
              <a:solidFill>
                <a:srgbClr val="002060"/>
              </a:solidFill>
            </a:rPr>
            <a:t>Социальная помощь</a:t>
          </a:r>
          <a:endParaRPr lang="ru-RU" dirty="0">
            <a:solidFill>
              <a:srgbClr val="002060"/>
            </a:solidFill>
          </a:endParaRPr>
        </a:p>
      </dgm:t>
    </dgm:pt>
    <dgm:pt modelId="{C2DD86D3-F68B-4ED9-BF4B-91260917FDE2}" type="parTrans" cxnId="{391D8587-B7CD-4B8F-99AB-DDC65FEBA965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98EEC14-886A-438A-9121-D5D4FFF7E532}" type="sibTrans" cxnId="{391D8587-B7CD-4B8F-99AB-DDC65FEBA965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F480B92-E972-49BD-AAB5-A4920684A004}">
      <dgm:prSet/>
      <dgm:spPr/>
      <dgm:t>
        <a:bodyPr/>
        <a:lstStyle/>
        <a:p>
          <a:r>
            <a:rPr lang="ru-RU" smtClean="0">
              <a:solidFill>
                <a:srgbClr val="002060"/>
              </a:solidFill>
            </a:rPr>
            <a:t>Индивидуальный уход</a:t>
          </a:r>
          <a:endParaRPr lang="ru-RU" dirty="0">
            <a:solidFill>
              <a:srgbClr val="002060"/>
            </a:solidFill>
          </a:endParaRPr>
        </a:p>
      </dgm:t>
    </dgm:pt>
    <dgm:pt modelId="{08EF3FD4-3AD8-494C-AF79-B754270AA67F}" type="parTrans" cxnId="{C849E7D5-A160-4238-90BA-0A261C435657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F762276-B79E-45F7-BD84-E34B9D601D14}" type="sibTrans" cxnId="{C849E7D5-A160-4238-90BA-0A261C435657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0A771AC-6723-401D-B4BC-A98B70D21AE5}">
      <dgm:prSet/>
      <dgm:spPr/>
      <dgm:t>
        <a:bodyPr/>
        <a:lstStyle/>
        <a:p>
          <a:r>
            <a:rPr lang="ru-RU" smtClean="0">
              <a:solidFill>
                <a:srgbClr val="002060"/>
              </a:solidFill>
            </a:rPr>
            <a:t>Хозяйственно-бытовая помощь</a:t>
          </a:r>
          <a:endParaRPr lang="ru-RU" dirty="0">
            <a:solidFill>
              <a:srgbClr val="002060"/>
            </a:solidFill>
          </a:endParaRPr>
        </a:p>
      </dgm:t>
    </dgm:pt>
    <dgm:pt modelId="{B6D87533-9567-472D-A358-89ABECB6C5FF}" type="parTrans" cxnId="{4D4728E8-796D-42A4-97AA-CCE6AF3E6536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C246838-608B-43B8-933D-A4ABE0917EE9}" type="sibTrans" cxnId="{4D4728E8-796D-42A4-97AA-CCE6AF3E6536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7439C3D-1EC4-48F8-B247-E91F41A52FDB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Медико-социальная помощь на дому</a:t>
          </a:r>
          <a:endParaRPr lang="ru-RU" dirty="0">
            <a:solidFill>
              <a:srgbClr val="002060"/>
            </a:solidFill>
          </a:endParaRPr>
        </a:p>
      </dgm:t>
    </dgm:pt>
    <dgm:pt modelId="{DE17A893-DE3E-4C0A-A469-37221CBCC8B4}" type="parTrans" cxnId="{3F235DC3-E071-4E4C-AF2A-AA6A248577E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98A9EAA0-41E7-4F8D-BE94-75BFB3906CA4}" type="sibTrans" cxnId="{3F235DC3-E071-4E4C-AF2A-AA6A248577E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A3DAE73-96B6-4C7A-8F0E-E28405650359}" type="pres">
      <dgm:prSet presAssocID="{8FAB66DF-1463-486E-94D4-A91C07090AF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BDBD76-CEA5-4AA0-9DDF-ED69CDE7CCE5}" type="pres">
      <dgm:prSet presAssocID="{77439C3D-1EC4-48F8-B247-E91F41A52FDB}" presName="vertOne" presStyleCnt="0"/>
      <dgm:spPr/>
    </dgm:pt>
    <dgm:pt modelId="{DCB2E42D-794D-4A6B-84D4-27C9B0076869}" type="pres">
      <dgm:prSet presAssocID="{77439C3D-1EC4-48F8-B247-E91F41A52FD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2F29EE-A1B4-4FE6-B6D3-7D2CFD6CDE4A}" type="pres">
      <dgm:prSet presAssocID="{77439C3D-1EC4-48F8-B247-E91F41A52FDB}" presName="parTransOne" presStyleCnt="0"/>
      <dgm:spPr/>
    </dgm:pt>
    <dgm:pt modelId="{1455B795-085E-4940-A85A-945C0569A015}" type="pres">
      <dgm:prSet presAssocID="{77439C3D-1EC4-48F8-B247-E91F41A52FDB}" presName="horzOne" presStyleCnt="0"/>
      <dgm:spPr/>
    </dgm:pt>
    <dgm:pt modelId="{B8315E93-619D-4110-B887-5700372A1DFA}" type="pres">
      <dgm:prSet presAssocID="{09A5BDC5-1655-41F4-A4F2-CDD2E91AA103}" presName="vertTwo" presStyleCnt="0"/>
      <dgm:spPr/>
    </dgm:pt>
    <dgm:pt modelId="{1F98E595-F9EB-46AE-A369-A3A8E79018A3}" type="pres">
      <dgm:prSet presAssocID="{09A5BDC5-1655-41F4-A4F2-CDD2E91AA103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012C3D-FC7B-4996-A372-A95F292B5916}" type="pres">
      <dgm:prSet presAssocID="{09A5BDC5-1655-41F4-A4F2-CDD2E91AA103}" presName="parTransTwo" presStyleCnt="0"/>
      <dgm:spPr/>
    </dgm:pt>
    <dgm:pt modelId="{2B23018E-080F-4BED-BC6D-AA40192D1EC4}" type="pres">
      <dgm:prSet presAssocID="{09A5BDC5-1655-41F4-A4F2-CDD2E91AA103}" presName="horzTwo" presStyleCnt="0"/>
      <dgm:spPr/>
    </dgm:pt>
    <dgm:pt modelId="{9AF19D97-2033-4362-96BE-835B0A0E931B}" type="pres">
      <dgm:prSet presAssocID="{3FD4BC54-A789-4A58-B950-CF9567903E6B}" presName="vertThree" presStyleCnt="0"/>
      <dgm:spPr/>
    </dgm:pt>
    <dgm:pt modelId="{9BD0FA10-C8D1-44C3-90F5-B349E12312A5}" type="pres">
      <dgm:prSet presAssocID="{3FD4BC54-A789-4A58-B950-CF9567903E6B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1F9C9F-6EB1-40C8-89E2-7B6F74C038D9}" type="pres">
      <dgm:prSet presAssocID="{3FD4BC54-A789-4A58-B950-CF9567903E6B}" presName="horzThree" presStyleCnt="0"/>
      <dgm:spPr/>
    </dgm:pt>
    <dgm:pt modelId="{1C7431B3-12D6-4F0A-A29E-DB592F184AFA}" type="pres">
      <dgm:prSet presAssocID="{3981D27F-4A8E-46BB-9525-36164141068B}" presName="sibSpaceThree" presStyleCnt="0"/>
      <dgm:spPr/>
    </dgm:pt>
    <dgm:pt modelId="{53063A02-2062-40E3-9F62-F4F2EE0FA719}" type="pres">
      <dgm:prSet presAssocID="{4F480B92-E972-49BD-AAB5-A4920684A004}" presName="vertThree" presStyleCnt="0"/>
      <dgm:spPr/>
    </dgm:pt>
    <dgm:pt modelId="{DCF210A6-78D6-42A1-922E-34C191E1BBB1}" type="pres">
      <dgm:prSet presAssocID="{4F480B92-E972-49BD-AAB5-A4920684A004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B4DE9B-4101-4C8F-9469-A90539B26E46}" type="pres">
      <dgm:prSet presAssocID="{4F480B92-E972-49BD-AAB5-A4920684A004}" presName="horzThree" presStyleCnt="0"/>
      <dgm:spPr/>
    </dgm:pt>
    <dgm:pt modelId="{5BC4D0EE-DA17-4A1A-80D1-A5B90D055ECE}" type="pres">
      <dgm:prSet presAssocID="{4F762276-B79E-45F7-BD84-E34B9D601D14}" presName="sibSpaceThree" presStyleCnt="0"/>
      <dgm:spPr/>
    </dgm:pt>
    <dgm:pt modelId="{F34E91D0-5D60-4AB2-9AF4-349462CCAD50}" type="pres">
      <dgm:prSet presAssocID="{B0A771AC-6723-401D-B4BC-A98B70D21AE5}" presName="vertThree" presStyleCnt="0"/>
      <dgm:spPr/>
    </dgm:pt>
    <dgm:pt modelId="{373A0BEF-F940-469E-8A45-F1458EE5F946}" type="pres">
      <dgm:prSet presAssocID="{B0A771AC-6723-401D-B4BC-A98B70D21AE5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A2DA94-8C55-490A-84AF-68D425EB512C}" type="pres">
      <dgm:prSet presAssocID="{B0A771AC-6723-401D-B4BC-A98B70D21AE5}" presName="horzThree" presStyleCnt="0"/>
      <dgm:spPr/>
    </dgm:pt>
    <dgm:pt modelId="{E92BB93B-9B4E-47CA-85F9-EDBC072BBCBE}" type="pres">
      <dgm:prSet presAssocID="{DC246838-608B-43B8-933D-A4ABE0917EE9}" presName="sibSpaceThree" presStyleCnt="0"/>
      <dgm:spPr/>
    </dgm:pt>
    <dgm:pt modelId="{3978213E-7242-4FF0-9F97-3BBE221AA814}" type="pres">
      <dgm:prSet presAssocID="{76E0B0D0-0AA9-4953-A8E1-A80C39C05596}" presName="vertThree" presStyleCnt="0"/>
      <dgm:spPr/>
    </dgm:pt>
    <dgm:pt modelId="{F4652BB6-5253-43DA-82C3-52AB829BBF09}" type="pres">
      <dgm:prSet presAssocID="{76E0B0D0-0AA9-4953-A8E1-A80C39C05596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2EEE5F-7252-4BE2-915C-A0E689A43940}" type="pres">
      <dgm:prSet presAssocID="{76E0B0D0-0AA9-4953-A8E1-A80C39C05596}" presName="horzThree" presStyleCnt="0"/>
      <dgm:spPr/>
    </dgm:pt>
  </dgm:ptLst>
  <dgm:cxnLst>
    <dgm:cxn modelId="{1FB1322B-ECC6-428B-9456-A3756ED41880}" type="presOf" srcId="{B0A771AC-6723-401D-B4BC-A98B70D21AE5}" destId="{373A0BEF-F940-469E-8A45-F1458EE5F946}" srcOrd="0" destOrd="0" presId="urn:microsoft.com/office/officeart/2005/8/layout/hierarchy4"/>
    <dgm:cxn modelId="{4CF0483D-214A-40B3-AE0B-4F24C6187998}" type="presOf" srcId="{4F480B92-E972-49BD-AAB5-A4920684A004}" destId="{DCF210A6-78D6-42A1-922E-34C191E1BBB1}" srcOrd="0" destOrd="0" presId="urn:microsoft.com/office/officeart/2005/8/layout/hierarchy4"/>
    <dgm:cxn modelId="{404D763E-1A7A-4342-8F39-C1CA491DF083}" srcId="{09A5BDC5-1655-41F4-A4F2-CDD2E91AA103}" destId="{3FD4BC54-A789-4A58-B950-CF9567903E6B}" srcOrd="0" destOrd="0" parTransId="{A2AAA7C8-5F45-4392-86D8-2E540AF97037}" sibTransId="{3981D27F-4A8E-46BB-9525-36164141068B}"/>
    <dgm:cxn modelId="{E36C38DF-032E-42E5-9DF1-AA1E35DB8879}" srcId="{77439C3D-1EC4-48F8-B247-E91F41A52FDB}" destId="{09A5BDC5-1655-41F4-A4F2-CDD2E91AA103}" srcOrd="0" destOrd="0" parTransId="{E01898E8-9EEC-4DF1-8ECF-4F9E5F9A31E3}" sibTransId="{C8977A62-FBAB-475B-8633-2969C94D49A0}"/>
    <dgm:cxn modelId="{4FF1DDEA-96A2-45B0-889E-8D55812BAFC1}" type="presOf" srcId="{77439C3D-1EC4-48F8-B247-E91F41A52FDB}" destId="{DCB2E42D-794D-4A6B-84D4-27C9B0076869}" srcOrd="0" destOrd="0" presId="urn:microsoft.com/office/officeart/2005/8/layout/hierarchy4"/>
    <dgm:cxn modelId="{3F235DC3-E071-4E4C-AF2A-AA6A248577E4}" srcId="{8FAB66DF-1463-486E-94D4-A91C07090AFF}" destId="{77439C3D-1EC4-48F8-B247-E91F41A52FDB}" srcOrd="0" destOrd="0" parTransId="{DE17A893-DE3E-4C0A-A469-37221CBCC8B4}" sibTransId="{98A9EAA0-41E7-4F8D-BE94-75BFB3906CA4}"/>
    <dgm:cxn modelId="{4FDEBA47-8F46-4435-A8ED-BE737012C466}" type="presOf" srcId="{8FAB66DF-1463-486E-94D4-A91C07090AFF}" destId="{BA3DAE73-96B6-4C7A-8F0E-E28405650359}" srcOrd="0" destOrd="0" presId="urn:microsoft.com/office/officeart/2005/8/layout/hierarchy4"/>
    <dgm:cxn modelId="{0DB362C6-D552-4096-95DD-A0C293A6FAA1}" type="presOf" srcId="{09A5BDC5-1655-41F4-A4F2-CDD2E91AA103}" destId="{1F98E595-F9EB-46AE-A369-A3A8E79018A3}" srcOrd="0" destOrd="0" presId="urn:microsoft.com/office/officeart/2005/8/layout/hierarchy4"/>
    <dgm:cxn modelId="{B4A519EB-E358-4156-8C7E-07951A816EC8}" type="presOf" srcId="{3FD4BC54-A789-4A58-B950-CF9567903E6B}" destId="{9BD0FA10-C8D1-44C3-90F5-B349E12312A5}" srcOrd="0" destOrd="0" presId="urn:microsoft.com/office/officeart/2005/8/layout/hierarchy4"/>
    <dgm:cxn modelId="{4D4728E8-796D-42A4-97AA-CCE6AF3E6536}" srcId="{09A5BDC5-1655-41F4-A4F2-CDD2E91AA103}" destId="{B0A771AC-6723-401D-B4BC-A98B70D21AE5}" srcOrd="2" destOrd="0" parTransId="{B6D87533-9567-472D-A358-89ABECB6C5FF}" sibTransId="{DC246838-608B-43B8-933D-A4ABE0917EE9}"/>
    <dgm:cxn modelId="{C849E7D5-A160-4238-90BA-0A261C435657}" srcId="{09A5BDC5-1655-41F4-A4F2-CDD2E91AA103}" destId="{4F480B92-E972-49BD-AAB5-A4920684A004}" srcOrd="1" destOrd="0" parTransId="{08EF3FD4-3AD8-494C-AF79-B754270AA67F}" sibTransId="{4F762276-B79E-45F7-BD84-E34B9D601D14}"/>
    <dgm:cxn modelId="{F8F30CD9-C0DE-4518-AC70-106DD8326647}" type="presOf" srcId="{76E0B0D0-0AA9-4953-A8E1-A80C39C05596}" destId="{F4652BB6-5253-43DA-82C3-52AB829BBF09}" srcOrd="0" destOrd="0" presId="urn:microsoft.com/office/officeart/2005/8/layout/hierarchy4"/>
    <dgm:cxn modelId="{391D8587-B7CD-4B8F-99AB-DDC65FEBA965}" srcId="{09A5BDC5-1655-41F4-A4F2-CDD2E91AA103}" destId="{76E0B0D0-0AA9-4953-A8E1-A80C39C05596}" srcOrd="3" destOrd="0" parTransId="{C2DD86D3-F68B-4ED9-BF4B-91260917FDE2}" sibTransId="{098EEC14-886A-438A-9121-D5D4FFF7E532}"/>
    <dgm:cxn modelId="{9C2B46EA-6D52-4210-A3B2-955F9E6A697C}" type="presParOf" srcId="{BA3DAE73-96B6-4C7A-8F0E-E28405650359}" destId="{46BDBD76-CEA5-4AA0-9DDF-ED69CDE7CCE5}" srcOrd="0" destOrd="0" presId="urn:microsoft.com/office/officeart/2005/8/layout/hierarchy4"/>
    <dgm:cxn modelId="{9D613C17-21A7-4363-A33F-77FCE8C708F3}" type="presParOf" srcId="{46BDBD76-CEA5-4AA0-9DDF-ED69CDE7CCE5}" destId="{DCB2E42D-794D-4A6B-84D4-27C9B0076869}" srcOrd="0" destOrd="0" presId="urn:microsoft.com/office/officeart/2005/8/layout/hierarchy4"/>
    <dgm:cxn modelId="{BC994973-D639-4079-8E2B-FA60B8C85124}" type="presParOf" srcId="{46BDBD76-CEA5-4AA0-9DDF-ED69CDE7CCE5}" destId="{532F29EE-A1B4-4FE6-B6D3-7D2CFD6CDE4A}" srcOrd="1" destOrd="0" presId="urn:microsoft.com/office/officeart/2005/8/layout/hierarchy4"/>
    <dgm:cxn modelId="{333CC93E-70AB-496D-B25A-B23A534629B1}" type="presParOf" srcId="{46BDBD76-CEA5-4AA0-9DDF-ED69CDE7CCE5}" destId="{1455B795-085E-4940-A85A-945C0569A015}" srcOrd="2" destOrd="0" presId="urn:microsoft.com/office/officeart/2005/8/layout/hierarchy4"/>
    <dgm:cxn modelId="{B6C72D88-8A66-40D8-BD8F-02148720CAB6}" type="presParOf" srcId="{1455B795-085E-4940-A85A-945C0569A015}" destId="{B8315E93-619D-4110-B887-5700372A1DFA}" srcOrd="0" destOrd="0" presId="urn:microsoft.com/office/officeart/2005/8/layout/hierarchy4"/>
    <dgm:cxn modelId="{8EB78B5A-BD9D-4B5C-8FE7-D4DB3791E725}" type="presParOf" srcId="{B8315E93-619D-4110-B887-5700372A1DFA}" destId="{1F98E595-F9EB-46AE-A369-A3A8E79018A3}" srcOrd="0" destOrd="0" presId="urn:microsoft.com/office/officeart/2005/8/layout/hierarchy4"/>
    <dgm:cxn modelId="{92208F77-BC14-4305-B6CB-7C42E5ACA06B}" type="presParOf" srcId="{B8315E93-619D-4110-B887-5700372A1DFA}" destId="{EE012C3D-FC7B-4996-A372-A95F292B5916}" srcOrd="1" destOrd="0" presId="urn:microsoft.com/office/officeart/2005/8/layout/hierarchy4"/>
    <dgm:cxn modelId="{C3E45430-8AB0-40D5-BA7F-6EF80AC7A998}" type="presParOf" srcId="{B8315E93-619D-4110-B887-5700372A1DFA}" destId="{2B23018E-080F-4BED-BC6D-AA40192D1EC4}" srcOrd="2" destOrd="0" presId="urn:microsoft.com/office/officeart/2005/8/layout/hierarchy4"/>
    <dgm:cxn modelId="{CF924E73-7F65-47AD-9678-C16A15DA8E34}" type="presParOf" srcId="{2B23018E-080F-4BED-BC6D-AA40192D1EC4}" destId="{9AF19D97-2033-4362-96BE-835B0A0E931B}" srcOrd="0" destOrd="0" presId="urn:microsoft.com/office/officeart/2005/8/layout/hierarchy4"/>
    <dgm:cxn modelId="{C88364A4-AC9B-41FB-A2B8-D7915382E01F}" type="presParOf" srcId="{9AF19D97-2033-4362-96BE-835B0A0E931B}" destId="{9BD0FA10-C8D1-44C3-90F5-B349E12312A5}" srcOrd="0" destOrd="0" presId="urn:microsoft.com/office/officeart/2005/8/layout/hierarchy4"/>
    <dgm:cxn modelId="{954B2BE5-EE2E-455F-9BDE-A9D2627DC289}" type="presParOf" srcId="{9AF19D97-2033-4362-96BE-835B0A0E931B}" destId="{251F9C9F-6EB1-40C8-89E2-7B6F74C038D9}" srcOrd="1" destOrd="0" presId="urn:microsoft.com/office/officeart/2005/8/layout/hierarchy4"/>
    <dgm:cxn modelId="{2A751252-424B-48C9-834E-72DB3B865872}" type="presParOf" srcId="{2B23018E-080F-4BED-BC6D-AA40192D1EC4}" destId="{1C7431B3-12D6-4F0A-A29E-DB592F184AFA}" srcOrd="1" destOrd="0" presId="urn:microsoft.com/office/officeart/2005/8/layout/hierarchy4"/>
    <dgm:cxn modelId="{A5DA06A1-B219-4316-8D59-749E8C36E2D1}" type="presParOf" srcId="{2B23018E-080F-4BED-BC6D-AA40192D1EC4}" destId="{53063A02-2062-40E3-9F62-F4F2EE0FA719}" srcOrd="2" destOrd="0" presId="urn:microsoft.com/office/officeart/2005/8/layout/hierarchy4"/>
    <dgm:cxn modelId="{E4C356B4-8F1D-4DC2-82CC-33EECAE39564}" type="presParOf" srcId="{53063A02-2062-40E3-9F62-F4F2EE0FA719}" destId="{DCF210A6-78D6-42A1-922E-34C191E1BBB1}" srcOrd="0" destOrd="0" presId="urn:microsoft.com/office/officeart/2005/8/layout/hierarchy4"/>
    <dgm:cxn modelId="{7D04BA48-DBA7-4FC3-A12E-C90153288752}" type="presParOf" srcId="{53063A02-2062-40E3-9F62-F4F2EE0FA719}" destId="{26B4DE9B-4101-4C8F-9469-A90539B26E46}" srcOrd="1" destOrd="0" presId="urn:microsoft.com/office/officeart/2005/8/layout/hierarchy4"/>
    <dgm:cxn modelId="{D0DA9A83-9A8F-46CD-AF4A-1F7CA32B08DF}" type="presParOf" srcId="{2B23018E-080F-4BED-BC6D-AA40192D1EC4}" destId="{5BC4D0EE-DA17-4A1A-80D1-A5B90D055ECE}" srcOrd="3" destOrd="0" presId="urn:microsoft.com/office/officeart/2005/8/layout/hierarchy4"/>
    <dgm:cxn modelId="{62C716EB-C4BA-43E1-AC48-DEDB766407B7}" type="presParOf" srcId="{2B23018E-080F-4BED-BC6D-AA40192D1EC4}" destId="{F34E91D0-5D60-4AB2-9AF4-349462CCAD50}" srcOrd="4" destOrd="0" presId="urn:microsoft.com/office/officeart/2005/8/layout/hierarchy4"/>
    <dgm:cxn modelId="{039F84FD-48F6-4C0F-BE38-11C161DDD049}" type="presParOf" srcId="{F34E91D0-5D60-4AB2-9AF4-349462CCAD50}" destId="{373A0BEF-F940-469E-8A45-F1458EE5F946}" srcOrd="0" destOrd="0" presId="urn:microsoft.com/office/officeart/2005/8/layout/hierarchy4"/>
    <dgm:cxn modelId="{65D2B1FC-D9EF-4E0D-B540-DAB55635D425}" type="presParOf" srcId="{F34E91D0-5D60-4AB2-9AF4-349462CCAD50}" destId="{43A2DA94-8C55-490A-84AF-68D425EB512C}" srcOrd="1" destOrd="0" presId="urn:microsoft.com/office/officeart/2005/8/layout/hierarchy4"/>
    <dgm:cxn modelId="{EA798C0F-A37E-4C81-A263-C75435BB830D}" type="presParOf" srcId="{2B23018E-080F-4BED-BC6D-AA40192D1EC4}" destId="{E92BB93B-9B4E-47CA-85F9-EDBC072BBCBE}" srcOrd="5" destOrd="0" presId="urn:microsoft.com/office/officeart/2005/8/layout/hierarchy4"/>
    <dgm:cxn modelId="{89F01FC4-55F6-47FA-A3E4-CA38D94531E0}" type="presParOf" srcId="{2B23018E-080F-4BED-BC6D-AA40192D1EC4}" destId="{3978213E-7242-4FF0-9F97-3BBE221AA814}" srcOrd="6" destOrd="0" presId="urn:microsoft.com/office/officeart/2005/8/layout/hierarchy4"/>
    <dgm:cxn modelId="{3742B436-0086-4B01-AA49-EC0EF6831FD2}" type="presParOf" srcId="{3978213E-7242-4FF0-9F97-3BBE221AA814}" destId="{F4652BB6-5253-43DA-82C3-52AB829BBF09}" srcOrd="0" destOrd="0" presId="urn:microsoft.com/office/officeart/2005/8/layout/hierarchy4"/>
    <dgm:cxn modelId="{480912CE-8DB3-4E2A-A034-8CF694FB31B8}" type="presParOf" srcId="{3978213E-7242-4FF0-9F97-3BBE221AA814}" destId="{492EEE5F-7252-4BE2-915C-A0E689A4394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D64B2F-DD1F-4236-8B70-3546ECF93C7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E8482F-490B-4F62-A31E-15581F11315C}">
      <dgm:prSet phldrT="[Текст]"/>
      <dgm:spPr/>
      <dgm:t>
        <a:bodyPr/>
        <a:lstStyle/>
        <a:p>
          <a:r>
            <a:rPr lang="ru-RU" dirty="0" smtClean="0"/>
            <a:t>Выявление случаев деменции</a:t>
          </a:r>
          <a:endParaRPr lang="ru-RU" dirty="0"/>
        </a:p>
      </dgm:t>
    </dgm:pt>
    <dgm:pt modelId="{0CF8C75F-3FE0-4DB6-B4BD-24B566CED4AF}" type="parTrans" cxnId="{415C0356-057D-48DA-B799-EB98F5DF2589}">
      <dgm:prSet/>
      <dgm:spPr/>
      <dgm:t>
        <a:bodyPr/>
        <a:lstStyle/>
        <a:p>
          <a:endParaRPr lang="ru-RU"/>
        </a:p>
      </dgm:t>
    </dgm:pt>
    <dgm:pt modelId="{4D4F259E-FD17-4A92-B33C-D7291D8D0C3C}" type="sibTrans" cxnId="{415C0356-057D-48DA-B799-EB98F5DF2589}">
      <dgm:prSet/>
      <dgm:spPr/>
      <dgm:t>
        <a:bodyPr/>
        <a:lstStyle/>
        <a:p>
          <a:endParaRPr lang="ru-RU"/>
        </a:p>
      </dgm:t>
    </dgm:pt>
    <dgm:pt modelId="{48D536FA-872A-4E9B-8C77-E9C430FBE4A5}">
      <dgm:prSet phldrT="[Текст]"/>
      <dgm:spPr/>
      <dgm:t>
        <a:bodyPr/>
        <a:lstStyle/>
        <a:p>
          <a:r>
            <a:rPr lang="ru-RU" dirty="0" smtClean="0"/>
            <a:t>Составление </a:t>
          </a:r>
          <a:r>
            <a:rPr lang="ru-RU" dirty="0" err="1" smtClean="0"/>
            <a:t>экограммы</a:t>
          </a:r>
          <a:endParaRPr lang="ru-RU" dirty="0"/>
        </a:p>
      </dgm:t>
    </dgm:pt>
    <dgm:pt modelId="{EEDFB0EA-90DF-4707-BF26-1277757BC3CF}" type="parTrans" cxnId="{5804ABD9-7EA4-450E-82BE-0C628D3F45ED}">
      <dgm:prSet/>
      <dgm:spPr/>
      <dgm:t>
        <a:bodyPr/>
        <a:lstStyle/>
        <a:p>
          <a:endParaRPr lang="ru-RU"/>
        </a:p>
      </dgm:t>
    </dgm:pt>
    <dgm:pt modelId="{A90E2742-2C81-45FF-ADA6-E56A3AB79844}" type="sibTrans" cxnId="{5804ABD9-7EA4-450E-82BE-0C628D3F45ED}">
      <dgm:prSet/>
      <dgm:spPr/>
      <dgm:t>
        <a:bodyPr/>
        <a:lstStyle/>
        <a:p>
          <a:endParaRPr lang="ru-RU"/>
        </a:p>
      </dgm:t>
    </dgm:pt>
    <dgm:pt modelId="{2DB8E03A-BFE5-43BE-8E7D-F087DAACBB98}">
      <dgm:prSet phldrT="[Текст]"/>
      <dgm:spPr/>
      <dgm:t>
        <a:bodyPr/>
        <a:lstStyle/>
        <a:p>
          <a:r>
            <a:rPr lang="ru-RU" dirty="0" smtClean="0"/>
            <a:t>Планирование поддержки</a:t>
          </a:r>
          <a:endParaRPr lang="ru-RU" dirty="0"/>
        </a:p>
      </dgm:t>
    </dgm:pt>
    <dgm:pt modelId="{51FABCDA-59CA-42D9-AA94-053609B1BB69}" type="parTrans" cxnId="{7396F403-7758-4146-B1D7-C76C9BED322F}">
      <dgm:prSet/>
      <dgm:spPr/>
      <dgm:t>
        <a:bodyPr/>
        <a:lstStyle/>
        <a:p>
          <a:endParaRPr lang="ru-RU"/>
        </a:p>
      </dgm:t>
    </dgm:pt>
    <dgm:pt modelId="{CA3E5171-054A-4ADA-B497-45DF8F3429F8}" type="sibTrans" cxnId="{7396F403-7758-4146-B1D7-C76C9BED322F}">
      <dgm:prSet/>
      <dgm:spPr/>
      <dgm:t>
        <a:bodyPr/>
        <a:lstStyle/>
        <a:p>
          <a:endParaRPr lang="ru-RU"/>
        </a:p>
      </dgm:t>
    </dgm:pt>
    <dgm:pt modelId="{860BFA30-ABA1-4DF6-BF01-8984AF9E3835}">
      <dgm:prSet phldrT="[Текст]"/>
      <dgm:spPr/>
      <dgm:t>
        <a:bodyPr/>
        <a:lstStyle/>
        <a:p>
          <a:r>
            <a:rPr lang="ru-RU" dirty="0" smtClean="0"/>
            <a:t>Реализация </a:t>
          </a:r>
          <a:endParaRPr lang="ru-RU" dirty="0"/>
        </a:p>
      </dgm:t>
    </dgm:pt>
    <dgm:pt modelId="{9AAE06F7-C8C8-42A6-9510-70B2BE93BC5C}" type="parTrans" cxnId="{5FA2EA08-6B2A-47D6-81BC-B48C16671656}">
      <dgm:prSet/>
      <dgm:spPr/>
      <dgm:t>
        <a:bodyPr/>
        <a:lstStyle/>
        <a:p>
          <a:endParaRPr lang="ru-RU"/>
        </a:p>
      </dgm:t>
    </dgm:pt>
    <dgm:pt modelId="{D24848BA-9501-4A0D-B469-25D3D57A10B4}" type="sibTrans" cxnId="{5FA2EA08-6B2A-47D6-81BC-B48C16671656}">
      <dgm:prSet/>
      <dgm:spPr/>
      <dgm:t>
        <a:bodyPr/>
        <a:lstStyle/>
        <a:p>
          <a:endParaRPr lang="ru-RU"/>
        </a:p>
      </dgm:t>
    </dgm:pt>
    <dgm:pt modelId="{3BA6F119-0088-480F-9E31-CE1D5A0AFC95}">
      <dgm:prSet/>
      <dgm:spPr/>
      <dgm:t>
        <a:bodyPr/>
        <a:lstStyle/>
        <a:p>
          <a:r>
            <a:rPr lang="ru-RU" smtClean="0"/>
            <a:t>Определение ресурсов</a:t>
          </a:r>
          <a:endParaRPr lang="ru-RU"/>
        </a:p>
      </dgm:t>
    </dgm:pt>
    <dgm:pt modelId="{8061AA76-08C9-4092-946A-368267E1904E}" type="parTrans" cxnId="{A402D05A-7CE5-439E-BF48-8084B8DEC3B4}">
      <dgm:prSet/>
      <dgm:spPr/>
      <dgm:t>
        <a:bodyPr/>
        <a:lstStyle/>
        <a:p>
          <a:endParaRPr lang="ru-RU"/>
        </a:p>
      </dgm:t>
    </dgm:pt>
    <dgm:pt modelId="{B6F41CB5-C7FD-4A10-B686-13F7D98C07C6}" type="sibTrans" cxnId="{A402D05A-7CE5-439E-BF48-8084B8DEC3B4}">
      <dgm:prSet/>
      <dgm:spPr/>
      <dgm:t>
        <a:bodyPr/>
        <a:lstStyle/>
        <a:p>
          <a:endParaRPr lang="ru-RU"/>
        </a:p>
      </dgm:t>
    </dgm:pt>
    <dgm:pt modelId="{BAB826C5-CC9A-4723-89BF-9B938B4C6E78}" type="pres">
      <dgm:prSet presAssocID="{25D64B2F-DD1F-4236-8B70-3546ECF93C7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BB84E8-E1E9-430C-BC74-8711817C7ED3}" type="pres">
      <dgm:prSet presAssocID="{25D64B2F-DD1F-4236-8B70-3546ECF93C73}" presName="arrow" presStyleLbl="bgShp" presStyleIdx="0" presStyleCnt="1"/>
      <dgm:spPr/>
    </dgm:pt>
    <dgm:pt modelId="{3510BC67-A3E5-4F85-9D51-220C1E5A90EF}" type="pres">
      <dgm:prSet presAssocID="{25D64B2F-DD1F-4236-8B70-3546ECF93C73}" presName="linearProcess" presStyleCnt="0"/>
      <dgm:spPr/>
    </dgm:pt>
    <dgm:pt modelId="{39890CA4-325B-439A-B3B7-AAA5601C588C}" type="pres">
      <dgm:prSet presAssocID="{ACE8482F-490B-4F62-A31E-15581F11315C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50CC7-2307-447F-8756-0F873A60DC53}" type="pres">
      <dgm:prSet presAssocID="{4D4F259E-FD17-4A92-B33C-D7291D8D0C3C}" presName="sibTrans" presStyleCnt="0"/>
      <dgm:spPr/>
    </dgm:pt>
    <dgm:pt modelId="{31933C60-469D-48F3-897F-A58F61E9D035}" type="pres">
      <dgm:prSet presAssocID="{48D536FA-872A-4E9B-8C77-E9C430FBE4A5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2C2D4-B45D-45A5-9D4E-5D34B891ECAF}" type="pres">
      <dgm:prSet presAssocID="{A90E2742-2C81-45FF-ADA6-E56A3AB79844}" presName="sibTrans" presStyleCnt="0"/>
      <dgm:spPr/>
    </dgm:pt>
    <dgm:pt modelId="{39F70929-D13E-4B8E-8FED-B3D711BDACC0}" type="pres">
      <dgm:prSet presAssocID="{3BA6F119-0088-480F-9E31-CE1D5A0AFC95}" presName="textNode" presStyleLbl="node1" presStyleIdx="2" presStyleCnt="5">
        <dgm:presLayoutVars>
          <dgm:bulletEnabled val="1"/>
        </dgm:presLayoutVars>
      </dgm:prSet>
      <dgm:spPr/>
    </dgm:pt>
    <dgm:pt modelId="{9F89E317-9231-4606-AFB4-744D84C8FF75}" type="pres">
      <dgm:prSet presAssocID="{B6F41CB5-C7FD-4A10-B686-13F7D98C07C6}" presName="sibTrans" presStyleCnt="0"/>
      <dgm:spPr/>
    </dgm:pt>
    <dgm:pt modelId="{CB798B4D-21F9-4F38-998B-1C2875844DFC}" type="pres">
      <dgm:prSet presAssocID="{2DB8E03A-BFE5-43BE-8E7D-F087DAACBB98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F0112-0FBB-4717-BE44-FD097F933AAF}" type="pres">
      <dgm:prSet presAssocID="{CA3E5171-054A-4ADA-B497-45DF8F3429F8}" presName="sibTrans" presStyleCnt="0"/>
      <dgm:spPr/>
    </dgm:pt>
    <dgm:pt modelId="{C865A142-A564-4C47-982F-8E3A39DFE39E}" type="pres">
      <dgm:prSet presAssocID="{860BFA30-ABA1-4DF6-BF01-8984AF9E3835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E2FA2E-3245-48D3-90D5-00DE9DBB3B43}" type="presOf" srcId="{2DB8E03A-BFE5-43BE-8E7D-F087DAACBB98}" destId="{CB798B4D-21F9-4F38-998B-1C2875844DFC}" srcOrd="0" destOrd="0" presId="urn:microsoft.com/office/officeart/2005/8/layout/hProcess9"/>
    <dgm:cxn modelId="{4A151C81-6EE2-4F8E-8B05-5537D65DBDF4}" type="presOf" srcId="{860BFA30-ABA1-4DF6-BF01-8984AF9E3835}" destId="{C865A142-A564-4C47-982F-8E3A39DFE39E}" srcOrd="0" destOrd="0" presId="urn:microsoft.com/office/officeart/2005/8/layout/hProcess9"/>
    <dgm:cxn modelId="{A402D05A-7CE5-439E-BF48-8084B8DEC3B4}" srcId="{25D64B2F-DD1F-4236-8B70-3546ECF93C73}" destId="{3BA6F119-0088-480F-9E31-CE1D5A0AFC95}" srcOrd="2" destOrd="0" parTransId="{8061AA76-08C9-4092-946A-368267E1904E}" sibTransId="{B6F41CB5-C7FD-4A10-B686-13F7D98C07C6}"/>
    <dgm:cxn modelId="{A183DE77-85A5-40F8-A2A0-45E7E991D31D}" type="presOf" srcId="{3BA6F119-0088-480F-9E31-CE1D5A0AFC95}" destId="{39F70929-D13E-4B8E-8FED-B3D711BDACC0}" srcOrd="0" destOrd="0" presId="urn:microsoft.com/office/officeart/2005/8/layout/hProcess9"/>
    <dgm:cxn modelId="{415C0356-057D-48DA-B799-EB98F5DF2589}" srcId="{25D64B2F-DD1F-4236-8B70-3546ECF93C73}" destId="{ACE8482F-490B-4F62-A31E-15581F11315C}" srcOrd="0" destOrd="0" parTransId="{0CF8C75F-3FE0-4DB6-B4BD-24B566CED4AF}" sibTransId="{4D4F259E-FD17-4A92-B33C-D7291D8D0C3C}"/>
    <dgm:cxn modelId="{B13F614E-4B16-4577-BFB1-DFBD734622DD}" type="presOf" srcId="{48D536FA-872A-4E9B-8C77-E9C430FBE4A5}" destId="{31933C60-469D-48F3-897F-A58F61E9D035}" srcOrd="0" destOrd="0" presId="urn:microsoft.com/office/officeart/2005/8/layout/hProcess9"/>
    <dgm:cxn modelId="{5804ABD9-7EA4-450E-82BE-0C628D3F45ED}" srcId="{25D64B2F-DD1F-4236-8B70-3546ECF93C73}" destId="{48D536FA-872A-4E9B-8C77-E9C430FBE4A5}" srcOrd="1" destOrd="0" parTransId="{EEDFB0EA-90DF-4707-BF26-1277757BC3CF}" sibTransId="{A90E2742-2C81-45FF-ADA6-E56A3AB79844}"/>
    <dgm:cxn modelId="{94DE3EFB-5BAB-4F72-86E0-087E21503A26}" type="presOf" srcId="{25D64B2F-DD1F-4236-8B70-3546ECF93C73}" destId="{BAB826C5-CC9A-4723-89BF-9B938B4C6E78}" srcOrd="0" destOrd="0" presId="urn:microsoft.com/office/officeart/2005/8/layout/hProcess9"/>
    <dgm:cxn modelId="{7396F403-7758-4146-B1D7-C76C9BED322F}" srcId="{25D64B2F-DD1F-4236-8B70-3546ECF93C73}" destId="{2DB8E03A-BFE5-43BE-8E7D-F087DAACBB98}" srcOrd="3" destOrd="0" parTransId="{51FABCDA-59CA-42D9-AA94-053609B1BB69}" sibTransId="{CA3E5171-054A-4ADA-B497-45DF8F3429F8}"/>
    <dgm:cxn modelId="{DB4250EF-BC68-442B-8C29-7D120FABE390}" type="presOf" srcId="{ACE8482F-490B-4F62-A31E-15581F11315C}" destId="{39890CA4-325B-439A-B3B7-AAA5601C588C}" srcOrd="0" destOrd="0" presId="urn:microsoft.com/office/officeart/2005/8/layout/hProcess9"/>
    <dgm:cxn modelId="{5FA2EA08-6B2A-47D6-81BC-B48C16671656}" srcId="{25D64B2F-DD1F-4236-8B70-3546ECF93C73}" destId="{860BFA30-ABA1-4DF6-BF01-8984AF9E3835}" srcOrd="4" destOrd="0" parTransId="{9AAE06F7-C8C8-42A6-9510-70B2BE93BC5C}" sibTransId="{D24848BA-9501-4A0D-B469-25D3D57A10B4}"/>
    <dgm:cxn modelId="{E24CDBC5-A54B-457A-BCF8-BA7A22738494}" type="presParOf" srcId="{BAB826C5-CC9A-4723-89BF-9B938B4C6E78}" destId="{1CBB84E8-E1E9-430C-BC74-8711817C7ED3}" srcOrd="0" destOrd="0" presId="urn:microsoft.com/office/officeart/2005/8/layout/hProcess9"/>
    <dgm:cxn modelId="{453F6BBE-5CC8-4F35-A863-E71B7DF3F4E8}" type="presParOf" srcId="{BAB826C5-CC9A-4723-89BF-9B938B4C6E78}" destId="{3510BC67-A3E5-4F85-9D51-220C1E5A90EF}" srcOrd="1" destOrd="0" presId="urn:microsoft.com/office/officeart/2005/8/layout/hProcess9"/>
    <dgm:cxn modelId="{5570BECD-B59B-4EE3-8D02-FCA2F6FB4DA8}" type="presParOf" srcId="{3510BC67-A3E5-4F85-9D51-220C1E5A90EF}" destId="{39890CA4-325B-439A-B3B7-AAA5601C588C}" srcOrd="0" destOrd="0" presId="urn:microsoft.com/office/officeart/2005/8/layout/hProcess9"/>
    <dgm:cxn modelId="{E88ED81F-35E1-4600-BCFA-FABE7C471B8E}" type="presParOf" srcId="{3510BC67-A3E5-4F85-9D51-220C1E5A90EF}" destId="{52F50CC7-2307-447F-8756-0F873A60DC53}" srcOrd="1" destOrd="0" presId="urn:microsoft.com/office/officeart/2005/8/layout/hProcess9"/>
    <dgm:cxn modelId="{0321C762-5553-410D-B4DD-A6B9C090B677}" type="presParOf" srcId="{3510BC67-A3E5-4F85-9D51-220C1E5A90EF}" destId="{31933C60-469D-48F3-897F-A58F61E9D035}" srcOrd="2" destOrd="0" presId="urn:microsoft.com/office/officeart/2005/8/layout/hProcess9"/>
    <dgm:cxn modelId="{4DE65AC8-C02D-4154-A9F7-64EA0583CE1E}" type="presParOf" srcId="{3510BC67-A3E5-4F85-9D51-220C1E5A90EF}" destId="{B6D2C2D4-B45D-45A5-9D4E-5D34B891ECAF}" srcOrd="3" destOrd="0" presId="urn:microsoft.com/office/officeart/2005/8/layout/hProcess9"/>
    <dgm:cxn modelId="{4A37F76B-F7D6-4603-8F3D-166E2B7E0261}" type="presParOf" srcId="{3510BC67-A3E5-4F85-9D51-220C1E5A90EF}" destId="{39F70929-D13E-4B8E-8FED-B3D711BDACC0}" srcOrd="4" destOrd="0" presId="urn:microsoft.com/office/officeart/2005/8/layout/hProcess9"/>
    <dgm:cxn modelId="{44F1B3F9-D456-43D5-8815-0C55058B19C8}" type="presParOf" srcId="{3510BC67-A3E5-4F85-9D51-220C1E5A90EF}" destId="{9F89E317-9231-4606-AFB4-744D84C8FF75}" srcOrd="5" destOrd="0" presId="urn:microsoft.com/office/officeart/2005/8/layout/hProcess9"/>
    <dgm:cxn modelId="{2760D2E8-14D0-4B2C-B4AA-1DEE98DEB0F7}" type="presParOf" srcId="{3510BC67-A3E5-4F85-9D51-220C1E5A90EF}" destId="{CB798B4D-21F9-4F38-998B-1C2875844DFC}" srcOrd="6" destOrd="0" presId="urn:microsoft.com/office/officeart/2005/8/layout/hProcess9"/>
    <dgm:cxn modelId="{4E09D5A0-82B5-446B-B491-6843834BD639}" type="presParOf" srcId="{3510BC67-A3E5-4F85-9D51-220C1E5A90EF}" destId="{985F0112-0FBB-4717-BE44-FD097F933AAF}" srcOrd="7" destOrd="0" presId="urn:microsoft.com/office/officeart/2005/8/layout/hProcess9"/>
    <dgm:cxn modelId="{ABE05384-D540-4C01-9049-C6F4D6A4037A}" type="presParOf" srcId="{3510BC67-A3E5-4F85-9D51-220C1E5A90EF}" destId="{C865A142-A564-4C47-982F-8E3A39DFE39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B2E42D-794D-4A6B-84D4-27C9B0076869}">
      <dsp:nvSpPr>
        <dsp:cNvPr id="0" name=""/>
        <dsp:cNvSpPr/>
      </dsp:nvSpPr>
      <dsp:spPr>
        <a:xfrm>
          <a:off x="2934" y="4533"/>
          <a:ext cx="7987018" cy="18811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>
              <a:solidFill>
                <a:srgbClr val="002060"/>
              </a:solidFill>
            </a:rPr>
            <a:t>Медико-социальная помощь на дому</a:t>
          </a:r>
          <a:endParaRPr lang="ru-RU" sz="4900" kern="1200" dirty="0">
            <a:solidFill>
              <a:srgbClr val="002060"/>
            </a:solidFill>
          </a:endParaRPr>
        </a:p>
      </dsp:txBody>
      <dsp:txXfrm>
        <a:off x="2934" y="4533"/>
        <a:ext cx="7987018" cy="1881151"/>
      </dsp:txXfrm>
    </dsp:sp>
    <dsp:sp modelId="{1F98E595-F9EB-46AE-A369-A3A8E79018A3}">
      <dsp:nvSpPr>
        <dsp:cNvPr id="0" name=""/>
        <dsp:cNvSpPr/>
      </dsp:nvSpPr>
      <dsp:spPr>
        <a:xfrm>
          <a:off x="2934" y="2027528"/>
          <a:ext cx="7987018" cy="18811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002060"/>
              </a:solidFill>
            </a:rPr>
            <a:t>ЦЕЛЬ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002060"/>
              </a:solidFill>
            </a:rPr>
            <a:t>помогать людям оставаться дома настолько долго, насколько это возможно, с максимально высоким уровнем независимости и качества жизни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2934" y="2027528"/>
        <a:ext cx="7987018" cy="1881151"/>
      </dsp:txXfrm>
    </dsp:sp>
    <dsp:sp modelId="{9BD0FA10-C8D1-44C3-90F5-B349E12312A5}">
      <dsp:nvSpPr>
        <dsp:cNvPr id="0" name=""/>
        <dsp:cNvSpPr/>
      </dsp:nvSpPr>
      <dsp:spPr>
        <a:xfrm>
          <a:off x="2934" y="4050522"/>
          <a:ext cx="1935777" cy="18811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solidFill>
                <a:srgbClr val="002060"/>
              </a:solidFill>
            </a:rPr>
            <a:t>Медицинская помощь</a:t>
          </a:r>
          <a:endParaRPr lang="ru-RU" sz="1700" kern="1200" dirty="0">
            <a:solidFill>
              <a:srgbClr val="002060"/>
            </a:solidFill>
          </a:endParaRPr>
        </a:p>
      </dsp:txBody>
      <dsp:txXfrm>
        <a:off x="2934" y="4050522"/>
        <a:ext cx="1935777" cy="1881151"/>
      </dsp:txXfrm>
    </dsp:sp>
    <dsp:sp modelId="{DCF210A6-78D6-42A1-922E-34C191E1BBB1}">
      <dsp:nvSpPr>
        <dsp:cNvPr id="0" name=""/>
        <dsp:cNvSpPr/>
      </dsp:nvSpPr>
      <dsp:spPr>
        <a:xfrm>
          <a:off x="2020015" y="4050522"/>
          <a:ext cx="1935777" cy="18811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solidFill>
                <a:srgbClr val="002060"/>
              </a:solidFill>
            </a:rPr>
            <a:t>Индивидуальный уход</a:t>
          </a:r>
          <a:endParaRPr lang="ru-RU" sz="1700" kern="1200" dirty="0">
            <a:solidFill>
              <a:srgbClr val="002060"/>
            </a:solidFill>
          </a:endParaRPr>
        </a:p>
      </dsp:txBody>
      <dsp:txXfrm>
        <a:off x="2020015" y="4050522"/>
        <a:ext cx="1935777" cy="1881151"/>
      </dsp:txXfrm>
    </dsp:sp>
    <dsp:sp modelId="{373A0BEF-F940-469E-8A45-F1458EE5F946}">
      <dsp:nvSpPr>
        <dsp:cNvPr id="0" name=""/>
        <dsp:cNvSpPr/>
      </dsp:nvSpPr>
      <dsp:spPr>
        <a:xfrm>
          <a:off x="4037095" y="4050522"/>
          <a:ext cx="1935777" cy="18811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solidFill>
                <a:srgbClr val="002060"/>
              </a:solidFill>
            </a:rPr>
            <a:t>Хозяйственно-бытовая помощь</a:t>
          </a:r>
          <a:endParaRPr lang="ru-RU" sz="1700" kern="1200" dirty="0">
            <a:solidFill>
              <a:srgbClr val="002060"/>
            </a:solidFill>
          </a:endParaRPr>
        </a:p>
      </dsp:txBody>
      <dsp:txXfrm>
        <a:off x="4037095" y="4050522"/>
        <a:ext cx="1935777" cy="1881151"/>
      </dsp:txXfrm>
    </dsp:sp>
    <dsp:sp modelId="{F4652BB6-5253-43DA-82C3-52AB829BBF09}">
      <dsp:nvSpPr>
        <dsp:cNvPr id="0" name=""/>
        <dsp:cNvSpPr/>
      </dsp:nvSpPr>
      <dsp:spPr>
        <a:xfrm>
          <a:off x="6054175" y="4050522"/>
          <a:ext cx="1935777" cy="18811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solidFill>
                <a:srgbClr val="002060"/>
              </a:solidFill>
            </a:rPr>
            <a:t>Социальная помощь</a:t>
          </a:r>
          <a:endParaRPr lang="ru-RU" sz="1700" kern="1200" dirty="0">
            <a:solidFill>
              <a:srgbClr val="002060"/>
            </a:solidFill>
          </a:endParaRPr>
        </a:p>
      </dsp:txBody>
      <dsp:txXfrm>
        <a:off x="6054175" y="4050522"/>
        <a:ext cx="1935777" cy="18811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BB84E8-E1E9-430C-BC74-8711817C7ED3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90CA4-325B-439A-B3B7-AAA5601C588C}">
      <dsp:nvSpPr>
        <dsp:cNvPr id="0" name=""/>
        <dsp:cNvSpPr/>
      </dsp:nvSpPr>
      <dsp:spPr>
        <a:xfrm>
          <a:off x="3616" y="1357788"/>
          <a:ext cx="158122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Выявление случаев деменции</a:t>
          </a:r>
          <a:endParaRPr lang="ru-RU" sz="1600" kern="1200" dirty="0"/>
        </a:p>
      </dsp:txBody>
      <dsp:txXfrm>
        <a:off x="3616" y="1357788"/>
        <a:ext cx="1581224" cy="1810385"/>
      </dsp:txXfrm>
    </dsp:sp>
    <dsp:sp modelId="{31933C60-469D-48F3-897F-A58F61E9D035}">
      <dsp:nvSpPr>
        <dsp:cNvPr id="0" name=""/>
        <dsp:cNvSpPr/>
      </dsp:nvSpPr>
      <dsp:spPr>
        <a:xfrm>
          <a:off x="1663902" y="1357788"/>
          <a:ext cx="158122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Составление </a:t>
          </a:r>
          <a:r>
            <a:rPr lang="ru-RU" sz="1600" kern="1200" dirty="0" err="1" smtClean="0"/>
            <a:t>экограммы</a:t>
          </a:r>
          <a:endParaRPr lang="ru-RU" sz="1600" kern="1200" dirty="0"/>
        </a:p>
      </dsp:txBody>
      <dsp:txXfrm>
        <a:off x="1663902" y="1357788"/>
        <a:ext cx="1581224" cy="1810385"/>
      </dsp:txXfrm>
    </dsp:sp>
    <dsp:sp modelId="{39F70929-D13E-4B8E-8FED-B3D711BDACC0}">
      <dsp:nvSpPr>
        <dsp:cNvPr id="0" name=""/>
        <dsp:cNvSpPr/>
      </dsp:nvSpPr>
      <dsp:spPr>
        <a:xfrm>
          <a:off x="3324187" y="1357788"/>
          <a:ext cx="158122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Определение ресурсов</a:t>
          </a:r>
          <a:endParaRPr lang="ru-RU" sz="1600" kern="1200"/>
        </a:p>
      </dsp:txBody>
      <dsp:txXfrm>
        <a:off x="3324187" y="1357788"/>
        <a:ext cx="1581224" cy="1810385"/>
      </dsp:txXfrm>
    </dsp:sp>
    <dsp:sp modelId="{CB798B4D-21F9-4F38-998B-1C2875844DFC}">
      <dsp:nvSpPr>
        <dsp:cNvPr id="0" name=""/>
        <dsp:cNvSpPr/>
      </dsp:nvSpPr>
      <dsp:spPr>
        <a:xfrm>
          <a:off x="4984473" y="1357788"/>
          <a:ext cx="158122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Планирование поддержки</a:t>
          </a:r>
          <a:endParaRPr lang="ru-RU" sz="1600" kern="1200" dirty="0"/>
        </a:p>
      </dsp:txBody>
      <dsp:txXfrm>
        <a:off x="4984473" y="1357788"/>
        <a:ext cx="1581224" cy="1810385"/>
      </dsp:txXfrm>
    </dsp:sp>
    <dsp:sp modelId="{C865A142-A564-4C47-982F-8E3A39DFE39E}">
      <dsp:nvSpPr>
        <dsp:cNvPr id="0" name=""/>
        <dsp:cNvSpPr/>
      </dsp:nvSpPr>
      <dsp:spPr>
        <a:xfrm>
          <a:off x="6644759" y="1357788"/>
          <a:ext cx="158122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Реализация </a:t>
          </a:r>
          <a:endParaRPr lang="ru-RU" sz="1600" kern="1200" dirty="0"/>
        </a:p>
      </dsp:txBody>
      <dsp:txXfrm>
        <a:off x="6644759" y="1357788"/>
        <a:ext cx="1581224" cy="1810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35635-4376-4865-BF79-6B36A954F28A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29D86-45BF-4F46-A572-A7ADF8B05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91598-855E-4743-A05A-98F096EB08C2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78E74-4C69-4B9E-938A-8ACF598083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323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2D78-BA98-4544-9D39-9E33691DF0A7}" type="datetimeFigureOut">
              <a:rPr lang="be-BY" smtClean="0"/>
              <a:pPr/>
              <a:t>16.12.2016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4A46-F23C-445D-92A4-89505FD4D264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2D78-BA98-4544-9D39-9E33691DF0A7}" type="datetimeFigureOut">
              <a:rPr lang="be-BY" smtClean="0"/>
              <a:pPr/>
              <a:t>16.12.2016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4A46-F23C-445D-92A4-89505FD4D264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2D78-BA98-4544-9D39-9E33691DF0A7}" type="datetimeFigureOut">
              <a:rPr lang="be-BY" smtClean="0"/>
              <a:pPr/>
              <a:t>16.12.2016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4A46-F23C-445D-92A4-89505FD4D264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2D78-BA98-4544-9D39-9E33691DF0A7}" type="datetimeFigureOut">
              <a:rPr lang="be-BY" smtClean="0"/>
              <a:pPr/>
              <a:t>16.12.2016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4A46-F23C-445D-92A4-89505FD4D264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2D78-BA98-4544-9D39-9E33691DF0A7}" type="datetimeFigureOut">
              <a:rPr lang="be-BY" smtClean="0"/>
              <a:pPr/>
              <a:t>16.12.2016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4A46-F23C-445D-92A4-89505FD4D264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2D78-BA98-4544-9D39-9E33691DF0A7}" type="datetimeFigureOut">
              <a:rPr lang="be-BY" smtClean="0"/>
              <a:pPr/>
              <a:t>16.12.2016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4A46-F23C-445D-92A4-89505FD4D264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2D78-BA98-4544-9D39-9E33691DF0A7}" type="datetimeFigureOut">
              <a:rPr lang="be-BY" smtClean="0"/>
              <a:pPr/>
              <a:t>16.12.2016</a:t>
            </a:fld>
            <a:endParaRPr 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4A46-F23C-445D-92A4-89505FD4D264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2D78-BA98-4544-9D39-9E33691DF0A7}" type="datetimeFigureOut">
              <a:rPr lang="be-BY" smtClean="0"/>
              <a:pPr/>
              <a:t>16.12.2016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4A46-F23C-445D-92A4-89505FD4D264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2D78-BA98-4544-9D39-9E33691DF0A7}" type="datetimeFigureOut">
              <a:rPr lang="be-BY" smtClean="0"/>
              <a:pPr/>
              <a:t>16.12.2016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4A46-F23C-445D-92A4-89505FD4D264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2D78-BA98-4544-9D39-9E33691DF0A7}" type="datetimeFigureOut">
              <a:rPr lang="be-BY" smtClean="0"/>
              <a:pPr/>
              <a:t>16.12.2016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4A46-F23C-445D-92A4-89505FD4D264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2D78-BA98-4544-9D39-9E33691DF0A7}" type="datetimeFigureOut">
              <a:rPr lang="be-BY" smtClean="0"/>
              <a:pPr/>
              <a:t>16.12.2016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4A46-F23C-445D-92A4-89505FD4D264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E2D78-BA98-4544-9D39-9E33691DF0A7}" type="datetimeFigureOut">
              <a:rPr lang="be-BY" smtClean="0"/>
              <a:pPr/>
              <a:t>16.12.2016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A4A46-F23C-445D-92A4-89505FD4D264}" type="slidenum">
              <a:rPr lang="be-BY" smtClean="0"/>
              <a:pPr/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lus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5693"/>
            <a:ext cx="7886728" cy="10090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ook Antiqua" pitchFamily="18" charset="0"/>
              </a:rPr>
              <a:t/>
            </a:r>
            <a:br>
              <a:rPr lang="en-US" b="1" dirty="0" smtClean="0">
                <a:latin typeface="Book Antiqua" pitchFamily="18" charset="0"/>
              </a:rPr>
            </a:br>
            <a:r>
              <a:rPr lang="ru-RU" sz="3100" b="1" dirty="0" smtClean="0">
                <a:latin typeface="Book Antiqua" pitchFamily="18" charset="0"/>
              </a:rPr>
              <a:t>Белорусское Общество Красного Креста</a:t>
            </a:r>
            <a:r>
              <a:rPr lang="be-BY" sz="4900" b="1" dirty="0">
                <a:latin typeface="Book Antiqua" pitchFamily="18" charset="0"/>
              </a:rPr>
              <a:t/>
            </a:r>
            <a:br>
              <a:rPr lang="be-BY" sz="4900" b="1" dirty="0">
                <a:latin typeface="Book Antiqua" pitchFamily="18" charset="0"/>
              </a:rPr>
            </a:br>
            <a:endParaRPr lang="be-BY" sz="49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7320" y="4797152"/>
            <a:ext cx="7560840" cy="19002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Book Antiqua" pitchFamily="18" charset="0"/>
                <a:ea typeface="+mj-ea"/>
                <a:cs typeface="+mj-cs"/>
              </a:rPr>
              <a:t>Роль медицинских сестер милосердия БОКК в оказании медико-социальной помощи лицам пожилого и старческого возраста</a:t>
            </a:r>
            <a:endParaRPr lang="be-BY" sz="2800" b="1" dirty="0">
              <a:solidFill>
                <a:schemeClr val="tx1"/>
              </a:solidFill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957565"/>
            <a:ext cx="3635896" cy="396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C0000"/>
                </a:solidFill>
              </a:rPr>
              <a:t>Итоги 2015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2214554"/>
            <a:ext cx="3106688" cy="453650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002060"/>
                </a:solidFill>
              </a:rPr>
              <a:t>9 813 человек обратились  за медицинской и социальной помощью 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002060"/>
                </a:solidFill>
              </a:rPr>
              <a:t>74 646 посещений 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002060"/>
                </a:solidFill>
              </a:rPr>
              <a:t>197 690 услуг</a:t>
            </a:r>
          </a:p>
        </p:txBody>
      </p:sp>
      <p:pic>
        <p:nvPicPr>
          <p:cNvPr id="1026" name="Диаграмма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78"/>
          <a:stretch>
            <a:fillRect/>
          </a:stretch>
        </p:blipFill>
        <p:spPr bwMode="auto">
          <a:xfrm>
            <a:off x="3413709" y="2348880"/>
            <a:ext cx="5409753" cy="419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95535" y="1146696"/>
            <a:ext cx="8434089" cy="1058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002060"/>
                </a:solidFill>
              </a:rPr>
              <a:t>40 центров медико-социальной помощи БОКК</a:t>
            </a:r>
          </a:p>
        </p:txBody>
      </p:sp>
    </p:spTree>
    <p:extLst>
      <p:ext uri="{BB962C8B-B14F-4D97-AF65-F5344CB8AC3E}">
        <p14:creationId xmlns:p14="http://schemas.microsoft.com/office/powerpoint/2010/main" xmlns="" val="114704471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C0000"/>
                </a:solidFill>
              </a:rPr>
              <a:t>Итоги 2015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158417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</a:rPr>
              <a:t>1 </a:t>
            </a:r>
            <a:r>
              <a:rPr lang="ru-RU" dirty="0" smtClean="0">
                <a:solidFill>
                  <a:srgbClr val="002060"/>
                </a:solidFill>
              </a:rPr>
              <a:t>321 </a:t>
            </a:r>
            <a:r>
              <a:rPr lang="ru-RU" dirty="0">
                <a:solidFill>
                  <a:srgbClr val="002060"/>
                </a:solidFill>
              </a:rPr>
              <a:t>человек получили медико-социальную помощь </a:t>
            </a:r>
            <a:r>
              <a:rPr lang="ru-RU" dirty="0" smtClean="0">
                <a:solidFill>
                  <a:srgbClr val="002060"/>
                </a:solidFill>
              </a:rPr>
              <a:t>на </a:t>
            </a:r>
            <a:r>
              <a:rPr lang="ru-RU" dirty="0">
                <a:solidFill>
                  <a:srgbClr val="002060"/>
                </a:solidFill>
              </a:rPr>
              <a:t>дому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</a:rPr>
              <a:t>Из них </a:t>
            </a:r>
            <a:r>
              <a:rPr lang="ru-RU" dirty="0" smtClean="0">
                <a:solidFill>
                  <a:srgbClr val="002060"/>
                </a:solidFill>
              </a:rPr>
              <a:t>43 % </a:t>
            </a:r>
            <a:r>
              <a:rPr lang="ru-RU" dirty="0">
                <a:solidFill>
                  <a:srgbClr val="002060"/>
                </a:solidFill>
              </a:rPr>
              <a:t>- подопечные первой категории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122280"/>
            <a:ext cx="3456384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</a:rPr>
              <a:t>143 </a:t>
            </a:r>
            <a:r>
              <a:rPr lang="ru-RU" sz="3200" dirty="0">
                <a:solidFill>
                  <a:srgbClr val="002060"/>
                </a:solidFill>
              </a:rPr>
              <a:t>лиц с ВИЧ получали паллиативный надомный уход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</a:rPr>
              <a:t>1 317 382 услуги</a:t>
            </a:r>
            <a:endParaRPr lang="ru-RU" sz="3200" dirty="0"/>
          </a:p>
        </p:txBody>
      </p:sp>
      <p:pic>
        <p:nvPicPr>
          <p:cNvPr id="2050" name="Диаграмма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8"/>
          <a:stretch>
            <a:fillRect/>
          </a:stretch>
        </p:blipFill>
        <p:spPr bwMode="auto">
          <a:xfrm>
            <a:off x="3995936" y="3041224"/>
            <a:ext cx="5004048" cy="385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948383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C0000"/>
                </a:solidFill>
              </a:rPr>
              <a:t>Повышение качества медико-социальной помощи ССМ  БОКК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28800"/>
            <a:ext cx="8229600" cy="54292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Вводный курс для принимаемых на работу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Регулярная организация курсов повышения квалификации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Учебные программы «Основы медико-социальной помощи на дому» и «Типичные проблемы при медико-социальной помощи на дому»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Встречи медицинских сестер милосердия по обмену опытом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Пособие для медицинских сестер милосердия «Медико-социальная помощь на дому»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Тренинги по </a:t>
            </a:r>
            <a:r>
              <a:rPr lang="ru-RU" dirty="0" err="1" smtClean="0">
                <a:solidFill>
                  <a:srgbClr val="002060"/>
                </a:solidFill>
              </a:rPr>
              <a:t>кинестетикс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Реализация инициатив медсестер милосердия по улучшению качества работы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Работа с волонтерами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6013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888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</a:rPr>
              <a:t>Эффективность </a:t>
            </a:r>
            <a:endParaRPr lang="en-GB" sz="3200" b="1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r>
              <a:rPr lang="ru-RU" sz="2000" dirty="0">
                <a:solidFill>
                  <a:srgbClr val="002060"/>
                </a:solidFill>
              </a:rPr>
              <a:t>Целевая группа ССМ БОКК -  более 2/3 - лица старческого возраста и долгожители (75+), средний возраст – 82,2 года</a:t>
            </a:r>
          </a:p>
          <a:p>
            <a:pPr lvl="0">
              <a:lnSpc>
                <a:spcPct val="80000"/>
              </a:lnSpc>
            </a:pPr>
            <a:r>
              <a:rPr lang="ru-RU" sz="2000" dirty="0">
                <a:solidFill>
                  <a:srgbClr val="002060"/>
                </a:solidFill>
              </a:rPr>
              <a:t>Наиболее тяжелые по состоянию здоровья лица, утратившие способность к самообслуживанию и передвижению (инвалиды - 60%, в т.ч. 41,5% инвалиды 1 гр.), пациенты в терминальной стадии заболевания</a:t>
            </a:r>
            <a:endParaRPr lang="en-GB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002060"/>
                </a:solidFill>
              </a:rPr>
              <a:t>Помощь ССМ БОКК носит долговременный и регулярный характер (средняя длительность наблюдения – 5,2 года)</a:t>
            </a:r>
            <a:endParaRPr lang="en-GB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002060"/>
                </a:solidFill>
              </a:rPr>
              <a:t>Оказание МСП ССМ БОКК способствует снижению количества необоснованных вызовов скорой помощи и участкового врача.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002060"/>
                </a:solidFill>
              </a:rPr>
              <a:t>Удовлетворенность качеством оказываемой  медико-социальной помощи (98,3%)</a:t>
            </a:r>
            <a:endParaRPr lang="en-GB" sz="2000" dirty="0">
              <a:solidFill>
                <a:srgbClr val="002060"/>
              </a:solidFill>
            </a:endParaRPr>
          </a:p>
          <a:p>
            <a:pPr lvl="0">
              <a:lnSpc>
                <a:spcPct val="80000"/>
              </a:lnSpc>
            </a:pPr>
            <a:r>
              <a:rPr lang="ru-RU" sz="2000" dirty="0">
                <a:solidFill>
                  <a:srgbClr val="002060"/>
                </a:solidFill>
              </a:rPr>
              <a:t>Значительное улучшение способности к самообслуживанию и передвижению (30,25%), частичное улучшение (35,29%), не отмечали изменений в состоянии (34,45%)</a:t>
            </a:r>
            <a:endParaRPr lang="en-GB" sz="2000" dirty="0">
              <a:solidFill>
                <a:srgbClr val="002060"/>
              </a:solidFill>
            </a:endParaRPr>
          </a:p>
          <a:p>
            <a:pPr lvl="0">
              <a:lnSpc>
                <a:spcPct val="80000"/>
              </a:lnSpc>
            </a:pPr>
            <a:r>
              <a:rPr lang="ru-RU" sz="2000" dirty="0">
                <a:solidFill>
                  <a:srgbClr val="002060"/>
                </a:solidFill>
              </a:rPr>
              <a:t>Каждый пятый подопечный ССМ БОККК отказался от госпитализации (21,0%), отдав предпочтение получению медико-социальной помощи на дому ССМ БОКК</a:t>
            </a:r>
          </a:p>
          <a:p>
            <a:pPr lvl="0">
              <a:lnSpc>
                <a:spcPct val="80000"/>
              </a:lnSpc>
            </a:pPr>
            <a:r>
              <a:rPr lang="ru-RU" sz="2000" dirty="0">
                <a:solidFill>
                  <a:srgbClr val="002060"/>
                </a:solidFill>
              </a:rPr>
              <a:t>Снижение нагрузки по уходу </a:t>
            </a:r>
            <a:r>
              <a:rPr lang="ru-RU" sz="2000" dirty="0" err="1">
                <a:solidFill>
                  <a:srgbClr val="002060"/>
                </a:solidFill>
              </a:rPr>
              <a:t>созависимыми</a:t>
            </a:r>
            <a:r>
              <a:rPr lang="ru-RU" sz="2000" dirty="0">
                <a:solidFill>
                  <a:srgbClr val="002060"/>
                </a:solidFill>
              </a:rPr>
              <a:t> лицами подопечных ССМ, что дает им возможность выполнять общественно-полезный труд, позволяет снижать расходы государства на социальные выплаты </a:t>
            </a:r>
            <a:r>
              <a:rPr lang="ru-RU" sz="2000" dirty="0" err="1">
                <a:solidFill>
                  <a:srgbClr val="002060"/>
                </a:solidFill>
              </a:rPr>
              <a:t>созависимым</a:t>
            </a:r>
            <a:r>
              <a:rPr lang="ru-RU" sz="2000" dirty="0">
                <a:solidFill>
                  <a:srgbClr val="002060"/>
                </a:solidFill>
              </a:rPr>
              <a:t> лицам</a:t>
            </a:r>
          </a:p>
          <a:p>
            <a:pPr>
              <a:lnSpc>
                <a:spcPct val="80000"/>
              </a:lnSpc>
            </a:pPr>
            <a:endParaRPr lang="en-GB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endParaRPr lang="en-GB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39818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C0000"/>
                </a:solidFill>
              </a:rPr>
              <a:t>БОКК для волонтеров ССМ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129614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700" dirty="0">
                <a:solidFill>
                  <a:srgbClr val="002060"/>
                </a:solidFill>
              </a:rPr>
              <a:t>Тренинги для волонтеров по уходу на дому </a:t>
            </a:r>
          </a:p>
        </p:txBody>
      </p:sp>
      <p:pic>
        <p:nvPicPr>
          <p:cNvPr id="4" name="Содержимое 3" descr="SDC1032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1726" y="2647092"/>
            <a:ext cx="4502274" cy="3386088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95536" y="2708920"/>
            <a:ext cx="41044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700" dirty="0" smtClean="0">
                <a:solidFill>
                  <a:srgbClr val="002060"/>
                </a:solidFill>
              </a:rPr>
              <a:t>Пособие «Основы ухода на дому»</a:t>
            </a:r>
          </a:p>
          <a:p>
            <a:pPr>
              <a:lnSpc>
                <a:spcPct val="80000"/>
              </a:lnSpc>
            </a:pPr>
            <a:endParaRPr lang="ru-RU" sz="27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700" dirty="0" smtClean="0">
                <a:solidFill>
                  <a:srgbClr val="002060"/>
                </a:solidFill>
              </a:rPr>
              <a:t>Встречи по обмену опытом инициативных групп</a:t>
            </a:r>
            <a:endParaRPr lang="ru-RU" sz="2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99174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867150" y="3714750"/>
            <a:ext cx="5133975" cy="2882900"/>
          </a:xfrm>
        </p:spPr>
        <p:txBody>
          <a:bodyPr>
            <a:normAutofit fontScale="85000" lnSpcReduction="20000"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zh-CN" sz="2000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i="1" dirty="0" smtClean="0">
                <a:ea typeface="SimSun" pitchFamily="2" charset="-122"/>
              </a:rPr>
              <a:t>		</a:t>
            </a:r>
            <a:r>
              <a:rPr lang="ru-RU" altLang="zh-CN" sz="2400" i="1" dirty="0" smtClean="0">
                <a:solidFill>
                  <a:srgbClr val="002060"/>
                </a:solidFill>
                <a:ea typeface="SimSun" pitchFamily="2" charset="-122"/>
              </a:rPr>
              <a:t>Медицинские сестры милосердия БОКК, удостоенные </a:t>
            </a:r>
            <a:r>
              <a:rPr lang="ru-RU" altLang="zh-CN" sz="2400" b="1" i="1" dirty="0" smtClean="0">
                <a:solidFill>
                  <a:srgbClr val="FF0000"/>
                </a:solidFill>
                <a:ea typeface="SimSun" pitchFamily="2" charset="-122"/>
              </a:rPr>
              <a:t>медали имени </a:t>
            </a:r>
            <a:r>
              <a:rPr lang="ru-RU" altLang="zh-CN" sz="2400" b="1" i="1" dirty="0" err="1" smtClean="0">
                <a:solidFill>
                  <a:srgbClr val="FF0000"/>
                </a:solidFill>
                <a:ea typeface="SimSun" pitchFamily="2" charset="-122"/>
              </a:rPr>
              <a:t>Флоренс</a:t>
            </a:r>
            <a:r>
              <a:rPr lang="ru-RU" altLang="zh-CN" sz="2400" b="1" i="1" dirty="0" smtClean="0">
                <a:solidFill>
                  <a:srgbClr val="FF0000"/>
                </a:solidFill>
                <a:ea typeface="SimSun" pitchFamily="2" charset="-122"/>
              </a:rPr>
              <a:t> </a:t>
            </a:r>
            <a:r>
              <a:rPr lang="ru-RU" altLang="zh-CN" sz="2400" b="1" i="1" dirty="0" err="1" smtClean="0">
                <a:solidFill>
                  <a:srgbClr val="FF0000"/>
                </a:solidFill>
                <a:ea typeface="SimSun" pitchFamily="2" charset="-122"/>
              </a:rPr>
              <a:t>Найтингейл</a:t>
            </a:r>
            <a:endParaRPr lang="ru-RU" altLang="zh-CN" sz="2400" b="1" i="1" dirty="0" smtClean="0">
              <a:solidFill>
                <a:srgbClr val="FF0000"/>
              </a:solidFill>
              <a:ea typeface="SimSun" pitchFamily="2" charset="-122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zh-CN" sz="2400" b="1" i="1" dirty="0" smtClean="0">
              <a:solidFill>
                <a:srgbClr val="002060"/>
              </a:solidFill>
              <a:ea typeface="SimSun" pitchFamily="2" charset="-122"/>
            </a:endParaRPr>
          </a:p>
          <a:p>
            <a:pPr algn="just">
              <a:lnSpc>
                <a:spcPct val="90000"/>
              </a:lnSpc>
              <a:buNone/>
            </a:pPr>
            <a:r>
              <a:rPr lang="ru-RU" altLang="zh-CN" sz="2400" i="1" dirty="0" smtClean="0">
                <a:solidFill>
                  <a:srgbClr val="002060"/>
                </a:solidFill>
                <a:ea typeface="SimSun" pitchFamily="2" charset="-122"/>
              </a:rPr>
              <a:t>2009 </a:t>
            </a:r>
            <a:r>
              <a:rPr lang="ru-RU" altLang="zh-CN" sz="2400" i="1" dirty="0">
                <a:solidFill>
                  <a:srgbClr val="002060"/>
                </a:solidFill>
                <a:ea typeface="SimSun" pitchFamily="2" charset="-122"/>
              </a:rPr>
              <a:t>год</a:t>
            </a:r>
          </a:p>
          <a:p>
            <a:pPr algn="just">
              <a:lnSpc>
                <a:spcPct val="90000"/>
              </a:lnSpc>
              <a:buNone/>
            </a:pPr>
            <a:r>
              <a:rPr lang="ru-RU" altLang="zh-CN" sz="2400" i="1" dirty="0">
                <a:solidFill>
                  <a:srgbClr val="002060"/>
                </a:solidFill>
                <a:ea typeface="SimSun" pitchFamily="2" charset="-122"/>
              </a:rPr>
              <a:t>Нина </a:t>
            </a:r>
            <a:r>
              <a:rPr lang="ru-RU" altLang="zh-CN" sz="2400" i="1" dirty="0" smtClean="0">
                <a:solidFill>
                  <a:srgbClr val="002060"/>
                </a:solidFill>
                <a:ea typeface="SimSun" pitchFamily="2" charset="-122"/>
              </a:rPr>
              <a:t>Николаевна </a:t>
            </a:r>
            <a:r>
              <a:rPr lang="ru-RU" altLang="zh-CN" sz="2400" i="1" dirty="0" err="1" smtClean="0">
                <a:solidFill>
                  <a:srgbClr val="002060"/>
                </a:solidFill>
                <a:ea typeface="SimSun" pitchFamily="2" charset="-122"/>
              </a:rPr>
              <a:t>Близнюк</a:t>
            </a:r>
            <a:r>
              <a:rPr lang="ru-RU" altLang="zh-CN" sz="2400" i="1" dirty="0" smtClean="0">
                <a:solidFill>
                  <a:srgbClr val="002060"/>
                </a:solidFill>
                <a:ea typeface="SimSun" pitchFamily="2" charset="-122"/>
              </a:rPr>
              <a:t> (вверху)  </a:t>
            </a:r>
          </a:p>
          <a:p>
            <a:pPr algn="just">
              <a:lnSpc>
                <a:spcPct val="90000"/>
              </a:lnSpc>
              <a:buNone/>
            </a:pPr>
            <a:r>
              <a:rPr lang="ru-RU" altLang="zh-CN" sz="2400" i="1" dirty="0" smtClean="0">
                <a:solidFill>
                  <a:srgbClr val="002060"/>
                </a:solidFill>
                <a:ea typeface="SimSun" pitchFamily="2" charset="-122"/>
              </a:rPr>
              <a:t>   </a:t>
            </a:r>
          </a:p>
          <a:p>
            <a:pPr algn="just">
              <a:lnSpc>
                <a:spcPct val="90000"/>
              </a:lnSpc>
              <a:buNone/>
            </a:pPr>
            <a:r>
              <a:rPr lang="ru-RU" altLang="zh-CN" sz="2400" i="1" dirty="0" smtClean="0">
                <a:solidFill>
                  <a:srgbClr val="002060"/>
                </a:solidFill>
                <a:ea typeface="SimSun" pitchFamily="2" charset="-122"/>
              </a:rPr>
              <a:t>2011 год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zh-CN" sz="2400" i="1" dirty="0" smtClean="0">
                <a:solidFill>
                  <a:srgbClr val="002060"/>
                </a:solidFill>
                <a:ea typeface="SimSun" pitchFamily="2" charset="-122"/>
              </a:rPr>
              <a:t>Людмила Ивановна Леликова (слева) 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16387" name="Picture 3" descr="Медаль Ф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0"/>
            <a:ext cx="18827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DSC002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142875"/>
            <a:ext cx="49466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Y:\Лелик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2000250"/>
            <a:ext cx="3152775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867150" y="3714750"/>
            <a:ext cx="5133975" cy="2882900"/>
          </a:xfrm>
        </p:spPr>
        <p:txBody>
          <a:bodyPr>
            <a:normAutofit fontScale="77500" lnSpcReduction="20000"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zh-CN" sz="2000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i="1" dirty="0" smtClean="0">
                <a:ea typeface="SimSun" pitchFamily="2" charset="-122"/>
              </a:rPr>
              <a:t>		</a:t>
            </a:r>
            <a:r>
              <a:rPr lang="ru-RU" altLang="zh-CN" sz="2400" i="1" dirty="0" smtClean="0">
                <a:solidFill>
                  <a:srgbClr val="002060"/>
                </a:solidFill>
                <a:ea typeface="SimSun" pitchFamily="2" charset="-122"/>
              </a:rPr>
              <a:t>Медицинские сестры милосердия БОКК, удостоенные </a:t>
            </a:r>
            <a:r>
              <a:rPr lang="ru-RU" altLang="zh-CN" sz="2400" b="1" i="1" dirty="0" smtClean="0">
                <a:solidFill>
                  <a:srgbClr val="FF0000"/>
                </a:solidFill>
                <a:ea typeface="SimSun" pitchFamily="2" charset="-122"/>
              </a:rPr>
              <a:t>медали имени </a:t>
            </a:r>
            <a:r>
              <a:rPr lang="ru-RU" altLang="zh-CN" sz="2400" b="1" i="1" dirty="0" err="1" smtClean="0">
                <a:solidFill>
                  <a:srgbClr val="FF0000"/>
                </a:solidFill>
                <a:ea typeface="SimSun" pitchFamily="2" charset="-122"/>
              </a:rPr>
              <a:t>Флоренс</a:t>
            </a:r>
            <a:r>
              <a:rPr lang="ru-RU" altLang="zh-CN" sz="2400" b="1" i="1" dirty="0" smtClean="0">
                <a:solidFill>
                  <a:srgbClr val="FF0000"/>
                </a:solidFill>
                <a:ea typeface="SimSun" pitchFamily="2" charset="-122"/>
              </a:rPr>
              <a:t> </a:t>
            </a:r>
            <a:r>
              <a:rPr lang="ru-RU" altLang="zh-CN" sz="2400" b="1" i="1" dirty="0" err="1" smtClean="0">
                <a:solidFill>
                  <a:srgbClr val="FF0000"/>
                </a:solidFill>
                <a:ea typeface="SimSun" pitchFamily="2" charset="-122"/>
              </a:rPr>
              <a:t>Найтингейл</a:t>
            </a:r>
            <a:endParaRPr lang="ru-RU" altLang="zh-CN" sz="2400" b="1" i="1" dirty="0" smtClean="0">
              <a:solidFill>
                <a:srgbClr val="FF0000"/>
              </a:solidFill>
              <a:ea typeface="SimSun" pitchFamily="2" charset="-122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zh-CN" sz="2400" b="1" i="1" dirty="0" smtClean="0">
              <a:solidFill>
                <a:srgbClr val="002060"/>
              </a:solidFill>
              <a:ea typeface="SimSun" pitchFamily="2" charset="-122"/>
            </a:endParaRPr>
          </a:p>
          <a:p>
            <a:pPr algn="just">
              <a:lnSpc>
                <a:spcPct val="90000"/>
              </a:lnSpc>
              <a:buNone/>
            </a:pPr>
            <a:r>
              <a:rPr lang="ru-RU" altLang="zh-CN" sz="2400" i="1" dirty="0" smtClean="0">
                <a:solidFill>
                  <a:srgbClr val="002060"/>
                </a:solidFill>
                <a:ea typeface="SimSun" pitchFamily="2" charset="-122"/>
              </a:rPr>
              <a:t>2013 год</a:t>
            </a:r>
            <a:endParaRPr lang="ru-RU" altLang="zh-CN" sz="2400" i="1" dirty="0">
              <a:solidFill>
                <a:srgbClr val="002060"/>
              </a:solidFill>
              <a:ea typeface="SimSun" pitchFamily="2" charset="-122"/>
            </a:endParaRPr>
          </a:p>
          <a:p>
            <a:pPr algn="just">
              <a:lnSpc>
                <a:spcPct val="90000"/>
              </a:lnSpc>
              <a:buNone/>
            </a:pPr>
            <a:r>
              <a:rPr lang="ru-RU" altLang="zh-CN" sz="2400" i="1" dirty="0" smtClean="0">
                <a:solidFill>
                  <a:srgbClr val="002060"/>
                </a:solidFill>
                <a:ea typeface="SimSun" pitchFamily="2" charset="-122"/>
              </a:rPr>
              <a:t>Изольда Антоновна </a:t>
            </a:r>
            <a:r>
              <a:rPr lang="ru-RU" altLang="zh-CN" sz="2400" i="1" dirty="0" err="1" smtClean="0">
                <a:solidFill>
                  <a:srgbClr val="002060"/>
                </a:solidFill>
                <a:ea typeface="SimSun" pitchFamily="2" charset="-122"/>
              </a:rPr>
              <a:t>Семушина</a:t>
            </a:r>
            <a:r>
              <a:rPr lang="ru-RU" altLang="zh-CN" sz="2400" i="1" dirty="0" smtClean="0">
                <a:solidFill>
                  <a:srgbClr val="002060"/>
                </a:solidFill>
                <a:ea typeface="SimSun" pitchFamily="2" charset="-122"/>
              </a:rPr>
              <a:t> (вверху справа)  </a:t>
            </a:r>
          </a:p>
          <a:p>
            <a:pPr algn="just">
              <a:lnSpc>
                <a:spcPct val="90000"/>
              </a:lnSpc>
              <a:buNone/>
            </a:pPr>
            <a:r>
              <a:rPr lang="ru-RU" altLang="zh-CN" sz="2400" i="1" dirty="0" smtClean="0">
                <a:solidFill>
                  <a:srgbClr val="002060"/>
                </a:solidFill>
                <a:ea typeface="SimSun" pitchFamily="2" charset="-122"/>
              </a:rPr>
              <a:t>  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zh-CN" sz="2400" i="1" dirty="0" smtClean="0">
                <a:solidFill>
                  <a:srgbClr val="002060"/>
                </a:solidFill>
                <a:ea typeface="SimSun" pitchFamily="2" charset="-122"/>
              </a:rPr>
              <a:t>Тамара Михайловна </a:t>
            </a:r>
            <a:r>
              <a:rPr lang="ru-RU" altLang="zh-CN" sz="2400" i="1" dirty="0" err="1" smtClean="0">
                <a:solidFill>
                  <a:srgbClr val="002060"/>
                </a:solidFill>
                <a:ea typeface="SimSun" pitchFamily="2" charset="-122"/>
              </a:rPr>
              <a:t>Терешина</a:t>
            </a:r>
            <a:r>
              <a:rPr lang="ru-RU" altLang="zh-CN" sz="2400" i="1" dirty="0" smtClean="0">
                <a:solidFill>
                  <a:srgbClr val="002060"/>
                </a:solidFill>
                <a:ea typeface="SimSun" pitchFamily="2" charset="-122"/>
              </a:rPr>
              <a:t> (вверху слева)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zh-CN" sz="2400" i="1" dirty="0">
              <a:solidFill>
                <a:srgbClr val="002060"/>
              </a:solidFill>
              <a:ea typeface="SimSun" pitchFamily="2" charset="-122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zh-CN" sz="2400" i="1" dirty="0" smtClean="0">
                <a:solidFill>
                  <a:srgbClr val="002060"/>
                </a:solidFill>
                <a:ea typeface="SimSun" pitchFamily="2" charset="-122"/>
              </a:rPr>
              <a:t> Ольга Адамовна </a:t>
            </a:r>
            <a:r>
              <a:rPr lang="ru-RU" altLang="zh-CN" sz="2400" i="1" dirty="0" err="1" smtClean="0">
                <a:solidFill>
                  <a:srgbClr val="002060"/>
                </a:solidFill>
                <a:ea typeface="SimSun" pitchFamily="2" charset="-122"/>
              </a:rPr>
              <a:t>Гейцева</a:t>
            </a:r>
            <a:r>
              <a:rPr lang="ru-RU" altLang="zh-CN" sz="2400" i="1" dirty="0" smtClean="0">
                <a:solidFill>
                  <a:srgbClr val="002060"/>
                </a:solidFill>
                <a:ea typeface="SimSun" pitchFamily="2" charset="-122"/>
              </a:rPr>
              <a:t> (внизу)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16387" name="Picture 3" descr="Медаль Ф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014" y="156577"/>
            <a:ext cx="18827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5685"/>
            <a:ext cx="3730907" cy="341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25019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34638"/>
            <a:ext cx="2448272" cy="309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500776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</a:rPr>
              <a:t>ССМ БОКК для людей с деменцией</a:t>
            </a:r>
            <a:endParaRPr lang="ru-RU" sz="3200" b="1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357298"/>
            <a:ext cx="8329642" cy="8572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</a:rPr>
              <a:t>Результаты </a:t>
            </a:r>
            <a:r>
              <a:rPr lang="ru-RU" sz="2800" dirty="0" smtClean="0">
                <a:solidFill>
                  <a:srgbClr val="002060"/>
                </a:solidFill>
              </a:rPr>
              <a:t>опроса НИИ труда Министерства труда и социальной защиты РБ: </a:t>
            </a:r>
            <a:r>
              <a:rPr lang="ru-RU" sz="2800" dirty="0">
                <a:solidFill>
                  <a:srgbClr val="002060"/>
                </a:solidFill>
              </a:rPr>
              <a:t>необходимая помощь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28596" y="2500306"/>
            <a:ext cx="4214842" cy="3714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Для повышения качества жизни пожилого человека с деменцией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Уход (дневной уход, постоянное круглосуточное наблюдение, услуги сиделки, специальные ДИ)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Финансовая (материальная) помощь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Ранняя диагностика, раннее выявление деменции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Совершенствование помощи в ОЗ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(Льготное) обеспечение лекарствами, мед. препаратами и т.п.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Помощь в поддержании общения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4643438" y="2500306"/>
            <a:ext cx="4143404" cy="39290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700" dirty="0" smtClean="0">
                <a:solidFill>
                  <a:srgbClr val="C00000"/>
                </a:solidFill>
              </a:rPr>
              <a:t>Для повышения качества жизни семьи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ru-RU" sz="1700" dirty="0" smtClean="0">
                <a:solidFill>
                  <a:srgbClr val="002060"/>
                </a:solidFill>
              </a:rPr>
              <a:t>Возможность передышки (свободное время)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ru-RU" sz="1700" dirty="0" smtClean="0">
                <a:solidFill>
                  <a:srgbClr val="002060"/>
                </a:solidFill>
              </a:rPr>
              <a:t>Уход (дневной уход, услуги сиделки, стационар)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ru-RU" sz="1700" dirty="0" smtClean="0">
                <a:solidFill>
                  <a:srgbClr val="002060"/>
                </a:solidFill>
              </a:rPr>
              <a:t>Финансовая (материальная) помощь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ru-RU" sz="1700" dirty="0" smtClean="0">
                <a:solidFill>
                  <a:srgbClr val="002060"/>
                </a:solidFill>
              </a:rPr>
              <a:t>Психологическая помощь (поддержка)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ru-RU" sz="1700" dirty="0" smtClean="0">
                <a:solidFill>
                  <a:srgbClr val="002060"/>
                </a:solidFill>
              </a:rPr>
              <a:t>Квалифицированное медицинское обслуживание (помощь врача)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3175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</a:rPr>
              <a:t>ССМ БОКК для людей с деменцией</a:t>
            </a:r>
            <a:endParaRPr lang="ru-RU" sz="3200" b="1" dirty="0">
              <a:solidFill>
                <a:srgbClr val="CC0000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00063" y="1357312"/>
            <a:ext cx="8329612" cy="507208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Оказание помощи пожилым и престарелым людям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Пособие для медицинских сестер милосердия «Медико-социальная помощь на дому»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Брошюра «Уход за людьми, страдающими деменцией»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Книга «Уход за больными. Советы родственникам и друзьям людей, нуждающихся в уходе»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Проектная идея «Интегрированная помощь людям с деменцией и их семьям»</a:t>
            </a:r>
          </a:p>
        </p:txBody>
      </p:sp>
    </p:spTree>
    <p:extLst>
      <p:ext uri="{BB962C8B-B14F-4D97-AF65-F5344CB8AC3E}">
        <p14:creationId xmlns:p14="http://schemas.microsoft.com/office/powerpoint/2010/main" xmlns="" val="11503175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C0000"/>
                </a:solidFill>
              </a:rPr>
              <a:t>Интегрированная помощь людям с деменцией и их семьям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357298"/>
            <a:ext cx="8329642" cy="464347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500" dirty="0">
                <a:solidFill>
                  <a:srgbClr val="C00000"/>
                </a:solidFill>
              </a:rPr>
              <a:t>Цель проекта </a:t>
            </a:r>
            <a:r>
              <a:rPr lang="ru-RU" sz="2500" dirty="0">
                <a:solidFill>
                  <a:srgbClr val="002060"/>
                </a:solidFill>
              </a:rPr>
              <a:t>– повышение качества жизни людей с деменцией и их семей </a:t>
            </a:r>
            <a:endParaRPr lang="ru-RU" sz="25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endParaRPr lang="ru-RU" sz="25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500" dirty="0" err="1" smtClean="0">
                <a:solidFill>
                  <a:srgbClr val="C00000"/>
                </a:solidFill>
              </a:rPr>
              <a:t>Пилотный</a:t>
            </a:r>
            <a:r>
              <a:rPr lang="ru-RU" sz="2500" dirty="0" smtClean="0">
                <a:solidFill>
                  <a:srgbClr val="C00000"/>
                </a:solidFill>
              </a:rPr>
              <a:t> регион </a:t>
            </a:r>
            <a:r>
              <a:rPr lang="ru-RU" sz="2500" dirty="0" smtClean="0">
                <a:solidFill>
                  <a:srgbClr val="002060"/>
                </a:solidFill>
              </a:rPr>
              <a:t>– г.Гродно, </a:t>
            </a:r>
            <a:r>
              <a:rPr lang="ru-RU" sz="2500" dirty="0" err="1" smtClean="0">
                <a:solidFill>
                  <a:srgbClr val="002060"/>
                </a:solidFill>
              </a:rPr>
              <a:t>г.Ивье</a:t>
            </a:r>
            <a:r>
              <a:rPr lang="ru-RU" sz="2500" dirty="0" smtClean="0">
                <a:solidFill>
                  <a:srgbClr val="002060"/>
                </a:solidFill>
              </a:rPr>
              <a:t>, г.Несвиж</a:t>
            </a:r>
          </a:p>
          <a:p>
            <a:pPr>
              <a:lnSpc>
                <a:spcPct val="90000"/>
              </a:lnSpc>
            </a:pPr>
            <a:endParaRPr lang="ru-RU" sz="25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500" dirty="0">
                <a:solidFill>
                  <a:srgbClr val="C00000"/>
                </a:solidFill>
              </a:rPr>
              <a:t>Основная задача </a:t>
            </a:r>
            <a:r>
              <a:rPr lang="ru-RU" sz="2500" dirty="0">
                <a:solidFill>
                  <a:srgbClr val="002060"/>
                </a:solidFill>
              </a:rPr>
              <a:t>- оказание разносторонней помощи целевой группе на основе межведомственного/межсекторного </a:t>
            </a:r>
            <a:r>
              <a:rPr lang="ru-RU" sz="2500" dirty="0" smtClean="0">
                <a:solidFill>
                  <a:srgbClr val="002060"/>
                </a:solidFill>
              </a:rPr>
              <a:t>взаимодействия, </a:t>
            </a:r>
            <a:r>
              <a:rPr lang="ru-RU" sz="2500" dirty="0">
                <a:solidFill>
                  <a:srgbClr val="002060"/>
                </a:solidFill>
              </a:rPr>
              <a:t>на основе изучения потребностей целевой группы, с использованием успешного опыта немецкого партнера</a:t>
            </a:r>
          </a:p>
          <a:p>
            <a:pPr>
              <a:lnSpc>
                <a:spcPct val="90000"/>
              </a:lnSpc>
            </a:pPr>
            <a:endParaRPr lang="ru-RU" sz="30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3175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C0000"/>
                </a:solidFill>
              </a:rPr>
              <a:t>Служба сестер милосердия БОКК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278"/>
            <a:ext cx="8784976" cy="540109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4900" dirty="0" smtClean="0">
                <a:solidFill>
                  <a:srgbClr val="002060"/>
                </a:solidFill>
              </a:rPr>
              <a:t>ССМ БОКК в </a:t>
            </a:r>
            <a:r>
              <a:rPr lang="ru-RU" sz="4900" dirty="0">
                <a:solidFill>
                  <a:srgbClr val="002060"/>
                </a:solidFill>
              </a:rPr>
              <a:t>201</a:t>
            </a:r>
            <a:r>
              <a:rPr lang="en-US" sz="4900" dirty="0">
                <a:solidFill>
                  <a:srgbClr val="002060"/>
                </a:solidFill>
              </a:rPr>
              <a:t>5</a:t>
            </a:r>
            <a:r>
              <a:rPr lang="ru-RU" sz="4900" dirty="0">
                <a:solidFill>
                  <a:srgbClr val="002060"/>
                </a:solidFill>
              </a:rPr>
              <a:t> </a:t>
            </a:r>
            <a:r>
              <a:rPr lang="ru-RU" sz="4900" dirty="0" smtClean="0">
                <a:solidFill>
                  <a:srgbClr val="002060"/>
                </a:solidFill>
              </a:rPr>
              <a:t>году: </a:t>
            </a:r>
            <a:endParaRPr lang="en-US" sz="49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4900" dirty="0" smtClean="0">
                <a:solidFill>
                  <a:srgbClr val="002060"/>
                </a:solidFill>
              </a:rPr>
              <a:t>168 </a:t>
            </a:r>
            <a:r>
              <a:rPr lang="ru-RU" sz="4900" dirty="0" smtClean="0">
                <a:solidFill>
                  <a:srgbClr val="002060"/>
                </a:solidFill>
              </a:rPr>
              <a:t>штатных сотрудников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ru-RU" sz="4500" dirty="0" smtClean="0">
                <a:solidFill>
                  <a:srgbClr val="002060"/>
                </a:solidFill>
              </a:rPr>
              <a:t>126 медицинских сестер милосердия</a:t>
            </a:r>
          </a:p>
          <a:p>
            <a:pPr marL="441325" indent="0">
              <a:lnSpc>
                <a:spcPct val="120000"/>
              </a:lnSpc>
              <a:buNone/>
            </a:pPr>
            <a:r>
              <a:rPr lang="ru-RU" sz="4900" dirty="0" smtClean="0">
                <a:solidFill>
                  <a:srgbClr val="002060"/>
                </a:solidFill>
              </a:rPr>
              <a:t>- 33</a:t>
            </a:r>
            <a:r>
              <a:rPr lang="en-US" sz="4500" dirty="0" smtClean="0">
                <a:solidFill>
                  <a:srgbClr val="002060"/>
                </a:solidFill>
              </a:rPr>
              <a:t> </a:t>
            </a:r>
            <a:r>
              <a:rPr lang="ru-RU" sz="4500" dirty="0">
                <a:solidFill>
                  <a:srgbClr val="002060"/>
                </a:solidFill>
              </a:rPr>
              <a:t>младших </a:t>
            </a:r>
            <a:r>
              <a:rPr lang="ru-RU" sz="4500" dirty="0" smtClean="0">
                <a:solidFill>
                  <a:srgbClr val="002060"/>
                </a:solidFill>
              </a:rPr>
              <a:t>сестры </a:t>
            </a:r>
            <a:r>
              <a:rPr lang="ru-RU" sz="4500" dirty="0">
                <a:solidFill>
                  <a:srgbClr val="002060"/>
                </a:solidFill>
              </a:rPr>
              <a:t>милосердия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4900" dirty="0" smtClean="0">
                <a:solidFill>
                  <a:srgbClr val="002060"/>
                </a:solidFill>
              </a:rPr>
              <a:t>147,25 ставок сестер милосердия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4900" dirty="0" smtClean="0">
                <a:solidFill>
                  <a:srgbClr val="002060"/>
                </a:solidFill>
              </a:rPr>
              <a:t>1458 волонтеров</a:t>
            </a:r>
          </a:p>
        </p:txBody>
      </p:sp>
    </p:spTree>
    <p:extLst>
      <p:ext uri="{BB962C8B-B14F-4D97-AF65-F5344CB8AC3E}">
        <p14:creationId xmlns:p14="http://schemas.microsoft.com/office/powerpoint/2010/main" xmlns="" val="144266781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C0000"/>
                </a:solidFill>
              </a:rPr>
              <a:t>Интегрированная помощь людям с деменцией и их семьям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214422"/>
            <a:ext cx="8358246" cy="464347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500" dirty="0" smtClean="0">
                <a:solidFill>
                  <a:srgbClr val="C00000"/>
                </a:solidFill>
              </a:rPr>
              <a:t>Деятельность</a:t>
            </a:r>
            <a:r>
              <a:rPr lang="ru-RU" sz="2500" dirty="0" smtClean="0">
                <a:solidFill>
                  <a:srgbClr val="002060"/>
                </a:solidFill>
              </a:rPr>
              <a:t> – </a:t>
            </a:r>
          </a:p>
          <a:p>
            <a:pPr lvl="1">
              <a:lnSpc>
                <a:spcPct val="90000"/>
              </a:lnSpc>
            </a:pPr>
            <a:r>
              <a:rPr lang="ru-RU" sz="2500" dirty="0" smtClean="0">
                <a:solidFill>
                  <a:srgbClr val="002060"/>
                </a:solidFill>
              </a:rPr>
              <a:t>Изучения опыта зарубежных организаций в оказании комплексной интегрированной поддержки лицам с деменцией и их семьям</a:t>
            </a:r>
          </a:p>
          <a:p>
            <a:pPr lvl="1">
              <a:lnSpc>
                <a:spcPct val="90000"/>
              </a:lnSpc>
            </a:pPr>
            <a:r>
              <a:rPr lang="ru-RU" sz="2500" dirty="0" smtClean="0">
                <a:solidFill>
                  <a:srgbClr val="002060"/>
                </a:solidFill>
              </a:rPr>
              <a:t>Описание модели работы с выявленными случаями деменции</a:t>
            </a:r>
          </a:p>
          <a:p>
            <a:pPr lvl="1">
              <a:lnSpc>
                <a:spcPct val="90000"/>
              </a:lnSpc>
            </a:pPr>
            <a:r>
              <a:rPr lang="ru-RU" sz="2500" dirty="0" smtClean="0">
                <a:solidFill>
                  <a:srgbClr val="002060"/>
                </a:solidFill>
              </a:rPr>
              <a:t>Обучение персонала, заинтересованных партнеров, волонтеров, родственников</a:t>
            </a:r>
          </a:p>
          <a:p>
            <a:pPr lvl="1">
              <a:lnSpc>
                <a:spcPct val="90000"/>
              </a:lnSpc>
            </a:pPr>
            <a:r>
              <a:rPr lang="ru-RU" sz="2500" dirty="0" smtClean="0">
                <a:solidFill>
                  <a:srgbClr val="002060"/>
                </a:solidFill>
              </a:rPr>
              <a:t>Оказание помощи и поддержки людям, страдающим деменцией и их семьям, в соответствии с предложенной моделью</a:t>
            </a:r>
          </a:p>
          <a:p>
            <a:pPr lvl="1">
              <a:lnSpc>
                <a:spcPct val="90000"/>
              </a:lnSpc>
            </a:pPr>
            <a:r>
              <a:rPr lang="ru-RU" sz="2500" dirty="0" smtClean="0">
                <a:solidFill>
                  <a:srgbClr val="002060"/>
                </a:solidFill>
              </a:rPr>
              <a:t>Подготовка информационных брошюр, листовок о выявлении деменции, их издание и распространение</a:t>
            </a:r>
          </a:p>
          <a:p>
            <a:pPr lvl="1">
              <a:lnSpc>
                <a:spcPct val="90000"/>
              </a:lnSpc>
            </a:pPr>
            <a:endParaRPr lang="ru-RU" sz="26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3175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</a:rPr>
              <a:t>Схема модели интегрированной помощи</a:t>
            </a:r>
            <a:endParaRPr lang="ru-RU" sz="3200" b="1" dirty="0">
              <a:solidFill>
                <a:srgbClr val="CC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503175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Mistral" pitchFamily="66" charset="0"/>
              </a:rPr>
              <a:t>Спасибо за внимание</a:t>
            </a:r>
            <a:endParaRPr lang="be-BY" sz="6600" dirty="0">
              <a:latin typeface="Mistral" pitchFamily="66" charset="0"/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-714405"/>
            <a:ext cx="10075419" cy="757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429124" y="5842337"/>
            <a:ext cx="4929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www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r>
              <a:rPr lang="en-US" sz="2000" dirty="0" smtClean="0">
                <a:solidFill>
                  <a:schemeClr val="bg1"/>
                </a:solidFill>
              </a:rPr>
              <a:t>redcross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r>
              <a:rPr lang="en-US" sz="2000" dirty="0" smtClean="0">
                <a:solidFill>
                  <a:schemeClr val="bg1"/>
                </a:solidFill>
              </a:rPr>
              <a:t>by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Отдел медико-социальной работы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Тел: 327-08-46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C0000"/>
                </a:solidFill>
              </a:rPr>
              <a:t>Подопечные   ССМ   БОКК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43050"/>
            <a:ext cx="5429256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	Граждане</a:t>
            </a:r>
            <a:r>
              <a:rPr lang="ru-RU" sz="2400" dirty="0">
                <a:solidFill>
                  <a:srgbClr val="002060"/>
                </a:solidFill>
              </a:rPr>
              <a:t>, нуждающиеся </a:t>
            </a:r>
            <a:r>
              <a:rPr lang="ru-RU" sz="2400" dirty="0" smtClean="0">
                <a:solidFill>
                  <a:srgbClr val="002060"/>
                </a:solidFill>
              </a:rPr>
              <a:t>в оказании </a:t>
            </a:r>
            <a:r>
              <a:rPr lang="ru-RU" sz="2400" dirty="0">
                <a:solidFill>
                  <a:srgbClr val="002060"/>
                </a:solidFill>
              </a:rPr>
              <a:t>медико-социальной помощи</a:t>
            </a:r>
          </a:p>
          <a:p>
            <a:pPr lvl="1">
              <a:lnSpc>
                <a:spcPct val="120000"/>
              </a:lnSpc>
            </a:pPr>
            <a:r>
              <a:rPr lang="ru-RU" sz="2400" dirty="0">
                <a:solidFill>
                  <a:srgbClr val="002060"/>
                </a:solidFill>
              </a:rPr>
              <a:t>Одинокие и одиноко проживающие пожилые люди и инвалиды</a:t>
            </a:r>
          </a:p>
          <a:p>
            <a:pPr lvl="1">
              <a:lnSpc>
                <a:spcPct val="120000"/>
              </a:lnSpc>
            </a:pPr>
            <a:r>
              <a:rPr lang="ru-RU" sz="2400" dirty="0">
                <a:solidFill>
                  <a:srgbClr val="002060"/>
                </a:solidFill>
              </a:rPr>
              <a:t>Лица, имеющие противопоказания для социального обслуживания социальными работниками ТЦСОН</a:t>
            </a:r>
          </a:p>
        </p:txBody>
      </p:sp>
      <p:pic>
        <p:nvPicPr>
          <p:cNvPr id="4" name="Picture 6" descr="P13408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8436" y="1700809"/>
            <a:ext cx="3695823" cy="493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503175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206409598"/>
              </p:ext>
            </p:extLst>
          </p:nvPr>
        </p:nvGraphicFramePr>
        <p:xfrm>
          <a:off x="611560" y="404664"/>
          <a:ext cx="7992888" cy="5936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8950535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188913"/>
            <a:ext cx="7829576" cy="66831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</a:rPr>
              <a:t>Медицинская помощь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000108"/>
            <a:ext cx="5584853" cy="30051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Ш"/>
            </a:pPr>
            <a:r>
              <a:rPr lang="ru-RU" sz="2400" dirty="0">
                <a:solidFill>
                  <a:srgbClr val="002060"/>
                </a:solidFill>
              </a:rPr>
              <a:t>Первая помощь</a:t>
            </a:r>
          </a:p>
          <a:p>
            <a:pPr>
              <a:lnSpc>
                <a:spcPct val="90000"/>
              </a:lnSpc>
              <a:buFont typeface="Wingdings" pitchFamily="2" charset="2"/>
              <a:buChar char="Ш"/>
            </a:pPr>
            <a:r>
              <a:rPr lang="ru-RU" sz="2400" dirty="0">
                <a:solidFill>
                  <a:srgbClr val="002060"/>
                </a:solidFill>
              </a:rPr>
              <a:t>Обработка ран, пролежней</a:t>
            </a:r>
          </a:p>
          <a:p>
            <a:pPr>
              <a:lnSpc>
                <a:spcPct val="90000"/>
              </a:lnSpc>
              <a:buFont typeface="Wingdings" pitchFamily="2" charset="2"/>
              <a:buChar char="Ш"/>
            </a:pPr>
            <a:r>
              <a:rPr lang="ru-RU" sz="2400" dirty="0">
                <a:solidFill>
                  <a:srgbClr val="002060"/>
                </a:solidFill>
              </a:rPr>
              <a:t>Измерение артериального давления</a:t>
            </a:r>
          </a:p>
          <a:p>
            <a:pPr>
              <a:lnSpc>
                <a:spcPct val="90000"/>
              </a:lnSpc>
              <a:buFont typeface="Wingdings" pitchFamily="2" charset="2"/>
              <a:buChar char="Ш"/>
            </a:pPr>
            <a:r>
              <a:rPr lang="ru-RU" sz="2400" dirty="0">
                <a:solidFill>
                  <a:srgbClr val="002060"/>
                </a:solidFill>
              </a:rPr>
              <a:t>Инъекции</a:t>
            </a:r>
          </a:p>
          <a:p>
            <a:pPr>
              <a:lnSpc>
                <a:spcPct val="90000"/>
              </a:lnSpc>
              <a:buFont typeface="Wingdings" pitchFamily="2" charset="2"/>
              <a:buChar char="Ш"/>
            </a:pPr>
            <a:r>
              <a:rPr lang="ru-RU" sz="2400" dirty="0">
                <a:solidFill>
                  <a:srgbClr val="002060"/>
                </a:solidFill>
              </a:rPr>
              <a:t>Контроль приема лекарств</a:t>
            </a:r>
          </a:p>
          <a:p>
            <a:pPr>
              <a:lnSpc>
                <a:spcPct val="90000"/>
              </a:lnSpc>
              <a:buFont typeface="Wingdings" pitchFamily="2" charset="2"/>
              <a:buChar char="Ш"/>
            </a:pPr>
            <a:r>
              <a:rPr lang="ru-RU" sz="2400" dirty="0">
                <a:solidFill>
                  <a:srgbClr val="002060"/>
                </a:solidFill>
              </a:rPr>
              <a:t>Массаж</a:t>
            </a:r>
          </a:p>
        </p:txBody>
      </p:sp>
      <p:pic>
        <p:nvPicPr>
          <p:cNvPr id="15364" name="Picture 4" descr="медицина-лида-крест51-2312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3935413"/>
            <a:ext cx="3984625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P13408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2349500"/>
            <a:ext cx="2616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DSC002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4652963"/>
            <a:ext cx="29035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188913"/>
            <a:ext cx="7993062" cy="11525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</a:rPr>
              <a:t>Индивидуальный уход</a:t>
            </a:r>
            <a:endParaRPr lang="ru-RU" sz="2500" dirty="0" smtClean="0"/>
          </a:p>
        </p:txBody>
      </p:sp>
      <p:pic>
        <p:nvPicPr>
          <p:cNvPr id="16387" name="Picture 3" descr="медицина-лида-крест35-231209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3000372"/>
            <a:ext cx="2293938" cy="3724275"/>
          </a:xfrm>
          <a:noFill/>
        </p:spPr>
      </p:pic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571472" y="714356"/>
            <a:ext cx="7459688" cy="1924067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Ш"/>
            </a:pPr>
            <a:r>
              <a:rPr lang="ru-RU" sz="2400" dirty="0" smtClean="0">
                <a:solidFill>
                  <a:srgbClr val="002060"/>
                </a:solidFill>
              </a:rPr>
              <a:t>Поддержание личной гигиены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Ш"/>
            </a:pPr>
            <a:r>
              <a:rPr lang="ru-RU" sz="2400" dirty="0" smtClean="0">
                <a:solidFill>
                  <a:srgbClr val="002060"/>
                </a:solidFill>
              </a:rPr>
              <a:t>Обеспечение жизненных потребностей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Ш"/>
            </a:pPr>
            <a:r>
              <a:rPr lang="ru-RU" sz="2400" dirty="0" smtClean="0">
                <a:solidFill>
                  <a:srgbClr val="002060"/>
                </a:solidFill>
              </a:rPr>
              <a:t>Обучение </a:t>
            </a:r>
            <a:r>
              <a:rPr lang="ru-RU" sz="2400" dirty="0" err="1" smtClean="0">
                <a:solidFill>
                  <a:srgbClr val="002060"/>
                </a:solidFill>
              </a:rPr>
              <a:t>самоуходу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16389" name="Picture 5" descr="медицина-лида-крест40-2312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068638"/>
            <a:ext cx="4868862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55650" y="333375"/>
            <a:ext cx="8208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Социальные услуги</a:t>
            </a:r>
            <a:endParaRPr lang="ru-RU" sz="3200" b="1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35794" y="912813"/>
            <a:ext cx="82089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Ш"/>
            </a:pPr>
            <a:r>
              <a:rPr lang="ru-RU" sz="2400" dirty="0" smtClean="0">
                <a:solidFill>
                  <a:srgbClr val="002060"/>
                </a:solidFill>
              </a:rPr>
              <a:t>Общение и психологическая поддержка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Ш"/>
            </a:pPr>
            <a:r>
              <a:rPr lang="ru-RU" sz="2400" dirty="0" smtClean="0">
                <a:solidFill>
                  <a:srgbClr val="002060"/>
                </a:solidFill>
              </a:rPr>
              <a:t>Доставка лекарств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Ш"/>
            </a:pPr>
            <a:r>
              <a:rPr lang="ru-RU" sz="2400" dirty="0" smtClean="0">
                <a:solidFill>
                  <a:srgbClr val="002060"/>
                </a:solidFill>
              </a:rPr>
              <a:t>Оплата коммунальных и других платежей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Ш"/>
            </a:pPr>
            <a:r>
              <a:rPr lang="ru-RU" sz="2400" dirty="0" smtClean="0">
                <a:solidFill>
                  <a:srgbClr val="002060"/>
                </a:solidFill>
              </a:rPr>
              <a:t>Помощь в контактах с различными организациями 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Ш"/>
            </a:pPr>
            <a:r>
              <a:rPr lang="ru-RU" sz="2400" dirty="0" smtClean="0">
                <a:solidFill>
                  <a:srgbClr val="002060"/>
                </a:solidFill>
              </a:rPr>
              <a:t>Сопровождение к врачу</a:t>
            </a:r>
            <a:r>
              <a:rPr lang="en-US" sz="2400" dirty="0" smtClean="0">
                <a:solidFill>
                  <a:srgbClr val="002060"/>
                </a:solidFill>
              </a:rPr>
              <a:t>. 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4340" name="Picture 4" descr="04574_Novopolozk_Biografiearbe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286124"/>
            <a:ext cx="3908381" cy="293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04812_Oshmjani_Medikamente erklär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86124"/>
            <a:ext cx="3836533" cy="287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9906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CC0000"/>
                </a:solidFill>
              </a:rPr>
              <a:t>Хозяйственно-бытовые услуги</a:t>
            </a:r>
            <a:endParaRPr lang="ru-RU" sz="2400" b="1" dirty="0" smtClean="0">
              <a:solidFill>
                <a:srgbClr val="CC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1285860"/>
            <a:ext cx="7559675" cy="18002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Ш"/>
            </a:pPr>
            <a:r>
              <a:rPr lang="ru-RU" sz="2400" dirty="0">
                <a:solidFill>
                  <a:srgbClr val="002060"/>
                </a:solidFill>
              </a:rPr>
              <a:t>Уборка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Ш"/>
            </a:pPr>
            <a:r>
              <a:rPr lang="ru-RU" sz="2400" dirty="0">
                <a:solidFill>
                  <a:srgbClr val="002060"/>
                </a:solidFill>
              </a:rPr>
              <a:t>Стирка белья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Ш"/>
            </a:pPr>
            <a:r>
              <a:rPr lang="ru-RU" sz="2400" dirty="0">
                <a:solidFill>
                  <a:srgbClr val="002060"/>
                </a:solidFill>
              </a:rPr>
              <a:t>Обеспечение водой и топливом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Ш"/>
            </a:pPr>
            <a:r>
              <a:rPr lang="ru-RU" sz="2400" dirty="0">
                <a:solidFill>
                  <a:srgbClr val="002060"/>
                </a:solidFill>
              </a:rPr>
              <a:t>Приготовление пищи и т.д. 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  <p:pic>
        <p:nvPicPr>
          <p:cNvPr id="15364" name="Picture 4" descr="медицина-лида-крест38-2312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214686"/>
            <a:ext cx="3346450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June household help 3784_Orsha_Haushaltarbe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214686"/>
            <a:ext cx="4438945" cy="333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76287"/>
            <a:ext cx="7596336" cy="105439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C0000"/>
                </a:solidFill>
              </a:rPr>
              <a:t>Провайдеры медико-социальной помощи на дому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Белорусское Общество Красного Креста</a:t>
            </a:r>
            <a:endParaRPr lang="ru-RU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336" y="188640"/>
            <a:ext cx="1283561" cy="124466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1921456"/>
              </p:ext>
            </p:extLst>
          </p:nvPr>
        </p:nvGraphicFramePr>
        <p:xfrm>
          <a:off x="165534" y="1700808"/>
          <a:ext cx="8714363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87"/>
                <a:gridCol w="2056748"/>
                <a:gridCol w="4752528"/>
              </a:tblGrid>
              <a:tr h="374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Организации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Виды оказываемых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услуг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Результаты деятельности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185331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Организации здравоохранения (амбулаторные)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Медицинские</a:t>
                      </a:r>
                    </a:p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1125" algn="l"/>
                          <a:tab pos="201295" algn="l"/>
                        </a:tabLst>
                      </a:pPr>
                      <a:r>
                        <a:rPr lang="ru-RU" sz="13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Выздоровление или улучшение состояния здоровья.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1125" algn="l"/>
                          <a:tab pos="201295" algn="l"/>
                        </a:tabLst>
                      </a:pPr>
                      <a:r>
                        <a:rPr lang="ru-RU" sz="13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Восстановление утраченных функций отдельных органов и систем.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1125" algn="l"/>
                          <a:tab pos="201295" algn="l"/>
                        </a:tabLst>
                      </a:pPr>
                      <a:r>
                        <a:rPr lang="ru-RU" sz="13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Возвращение пациента к активной жизни и труду.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1125" algn="l"/>
                          <a:tab pos="201295" algn="l"/>
                        </a:tabLst>
                      </a:pPr>
                      <a:r>
                        <a:rPr lang="ru-RU" sz="13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Снижение показателей смертности и инвалидности.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1125" algn="l"/>
                          <a:tab pos="201295" algn="l"/>
                        </a:tabLst>
                      </a:pPr>
                      <a:r>
                        <a:rPr lang="ru-RU" sz="13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продолжительности жизни.</a:t>
                      </a:r>
                    </a:p>
                    <a:p>
                      <a:endParaRPr lang="ru-RU" sz="1300" dirty="0"/>
                    </a:p>
                  </a:txBody>
                  <a:tcPr/>
                </a:tc>
              </a:tr>
              <a:tr h="1069801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Территориальные центры социального обслуживания населения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Социальные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Хозяйственно-бытовые</a:t>
                      </a:r>
                    </a:p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1760" algn="l"/>
                          <a:tab pos="201295" algn="l"/>
                        </a:tabLst>
                      </a:pPr>
                      <a:r>
                        <a:rPr lang="ru-RU" sz="13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Решение социально-бытовых проблем.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1760" algn="l"/>
                          <a:tab pos="201295" algn="l"/>
                        </a:tabLst>
                      </a:pPr>
                      <a:r>
                        <a:rPr lang="ru-RU" sz="13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Предотвращение попадания пожилых граждан и инвалидов на стационарное обслуживание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1760" algn="l"/>
                          <a:tab pos="201295" algn="l"/>
                        </a:tabLst>
                      </a:pPr>
                      <a:r>
                        <a:rPr lang="ru-RU" sz="13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продолжительности жизни.</a:t>
                      </a:r>
                    </a:p>
                    <a:p>
                      <a:endParaRPr lang="ru-RU" sz="1300" dirty="0"/>
                    </a:p>
                  </a:txBody>
                  <a:tcPr/>
                </a:tc>
              </a:tr>
              <a:tr h="1461559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Служба сестер милосердия Белорусского Общества Красного Креста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b="1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Медицинские</a:t>
                      </a:r>
                    </a:p>
                    <a:p>
                      <a:pPr marL="285750" indent="-285750" algn="just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b="1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Индивидуальный уход</a:t>
                      </a:r>
                    </a:p>
                    <a:p>
                      <a:pPr marL="285750" indent="-285750" algn="just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b="1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Социальные</a:t>
                      </a:r>
                    </a:p>
                    <a:p>
                      <a:pPr marL="285750" indent="-285750" algn="just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b="1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Хозяйственно-бытовые</a:t>
                      </a:r>
                    </a:p>
                    <a:p>
                      <a:pPr marL="285750" indent="-285750" algn="just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1300" b="1" kern="1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1125" algn="l"/>
                          <a:tab pos="201295" algn="l"/>
                        </a:tabLst>
                      </a:pPr>
                      <a:r>
                        <a:rPr lang="ru-RU" sz="1300" b="1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Решение медицинских, социальных и бытовых проблем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1125" algn="l"/>
                          <a:tab pos="201295" algn="l"/>
                        </a:tabLst>
                      </a:pPr>
                      <a:r>
                        <a:rPr lang="ru-RU" sz="1300" b="1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Предотвращение попадания пожилых граждан и инвалидов на стационарное обслуживание.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1125" algn="l"/>
                          <a:tab pos="201295" algn="l"/>
                        </a:tabLst>
                      </a:pPr>
                      <a:r>
                        <a:rPr lang="ru-RU" sz="1300" b="1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продолжительности жизни</a:t>
                      </a:r>
                      <a:endParaRPr lang="ru-RU" sz="1300" b="1" kern="1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0672625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2640</TotalTime>
  <Words>882</Words>
  <Application>Microsoft Office PowerPoint</Application>
  <PresentationFormat>Экран (4:3)</PresentationFormat>
  <Paragraphs>165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Белорусское Общество Красного Креста </vt:lpstr>
      <vt:lpstr>Служба сестер милосердия БОКК</vt:lpstr>
      <vt:lpstr>Подопечные   ССМ   БОКК</vt:lpstr>
      <vt:lpstr>Слайд 4</vt:lpstr>
      <vt:lpstr>Медицинская помощь</vt:lpstr>
      <vt:lpstr>Индивидуальный уход</vt:lpstr>
      <vt:lpstr>Слайд 7</vt:lpstr>
      <vt:lpstr>Хозяйственно-бытовые услуги</vt:lpstr>
      <vt:lpstr>Провайдеры медико-социальной помощи на дому</vt:lpstr>
      <vt:lpstr>Итоги 2015 года</vt:lpstr>
      <vt:lpstr>Итоги 2015 года</vt:lpstr>
      <vt:lpstr>Повышение качества медико-социальной помощи ССМ  БОКК</vt:lpstr>
      <vt:lpstr>Эффективность </vt:lpstr>
      <vt:lpstr>БОКК для волонтеров ССМ</vt:lpstr>
      <vt:lpstr>Слайд 15</vt:lpstr>
      <vt:lpstr>Слайд 16</vt:lpstr>
      <vt:lpstr>ССМ БОКК для людей с деменцией</vt:lpstr>
      <vt:lpstr>ССМ БОКК для людей с деменцией</vt:lpstr>
      <vt:lpstr>Интегрированная помощь людям с деменцией и их семьям</vt:lpstr>
      <vt:lpstr>Интегрированная помощь людям с деменцией и их семьям</vt:lpstr>
      <vt:lpstr>Схема модели интегрированной помощи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rusakov</dc:creator>
  <cp:lastModifiedBy>user5</cp:lastModifiedBy>
  <cp:revision>232</cp:revision>
  <dcterms:created xsi:type="dcterms:W3CDTF">2010-10-27T10:39:27Z</dcterms:created>
  <dcterms:modified xsi:type="dcterms:W3CDTF">2016-12-16T11:00:13Z</dcterms:modified>
</cp:coreProperties>
</file>