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74" r:id="rId5"/>
    <p:sldId id="267" r:id="rId6"/>
    <p:sldId id="268" r:id="rId7"/>
    <p:sldId id="269" r:id="rId8"/>
    <p:sldId id="272" r:id="rId9"/>
    <p:sldId id="273" r:id="rId10"/>
    <p:sldId id="262" r:id="rId11"/>
    <p:sldId id="261" r:id="rId12"/>
    <p:sldId id="271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33" autoAdjust="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41;&#1043;\&#1040;&#1085;&#1082;&#1077;&#1090;&#1099;%20&#1087;&#1086;%20&#1089;&#1086;&#1087;&#1088;&#1086;&#1074;&#1086;&#1078;&#1076;\&#1058;&#1072;&#1073;&#1083;&#1080;&#1094;&#1072;_&#1079;&#1072;&#1087;&#1086;&#1083;&#1085;_&#1048;&#1058;&#1054;&#104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&#1052;&#1041;&#1043;\&#1040;&#1085;&#1082;&#1077;&#1090;&#1099;%20&#1087;&#1086;%20&#1089;&#1086;&#1087;&#1088;&#1086;&#1074;&#1086;&#1078;&#1076;\&#1040;&#1053;&#1040;&#1051;&#1048;&#1047;\&#1040;&#1085;&#1082;&#1077;&#1090;&#1099;_&#1089;&#1086;&#1087;&#1088;_&#1087;&#1088;&#1086;&#1078;&#1044;&#104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Результаты!$A$16:$A$21</c:f>
              <c:strCache>
                <c:ptCount val="6"/>
                <c:pt idx="0">
                  <c:v>отсутствие взаимодействия с иными государственными органами и организациями</c:v>
                </c:pt>
                <c:pt idx="1">
                  <c:v>отсутствие у большинства жилья</c:v>
                </c:pt>
                <c:pt idx="2">
                  <c:v>низкая степень социализации выпускников, их неготовность к реальной жизни</c:v>
                </c:pt>
                <c:pt idx="3">
                  <c:v>другое</c:v>
                </c:pt>
                <c:pt idx="4">
                  <c:v>отсутствие образования и профессии</c:v>
                </c:pt>
                <c:pt idx="5">
                  <c:v>проблемы с восстановлением дееспособности</c:v>
                </c:pt>
              </c:strCache>
            </c:strRef>
          </c:cat>
          <c:val>
            <c:numRef>
              <c:f>Результаты!$D$16:$D$21</c:f>
              <c:numCache>
                <c:formatCode>0.0%</c:formatCode>
                <c:ptCount val="6"/>
                <c:pt idx="0">
                  <c:v>0.22222222222222221</c:v>
                </c:pt>
                <c:pt idx="1">
                  <c:v>0.44444444444444442</c:v>
                </c:pt>
                <c:pt idx="2">
                  <c:v>0.44444444444444442</c:v>
                </c:pt>
                <c:pt idx="3">
                  <c:v>0.66666666666666663</c:v>
                </c:pt>
                <c:pt idx="4">
                  <c:v>0.66666666666666663</c:v>
                </c:pt>
                <c:pt idx="5">
                  <c:v>0.77777777777777779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798-4DE1-823D-494E4A6703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6117760"/>
        <c:axId val="256324736"/>
      </c:barChart>
      <c:catAx>
        <c:axId val="256117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be-BY"/>
          </a:p>
        </c:txPr>
        <c:crossAx val="256324736"/>
        <c:crosses val="autoZero"/>
        <c:auto val="1"/>
        <c:lblAlgn val="ctr"/>
        <c:lblOffset val="100"/>
        <c:noMultiLvlLbl val="0"/>
      </c:catAx>
      <c:valAx>
        <c:axId val="256324736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256117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be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AD-47C9-979C-E48E306A2C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AD-47C9-979C-E48E306A2C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AD-47C9-979C-E48E306A2C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AD-47C9-979C-E48E306A2C8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Выпускники!$B$31:$B$34</c:f>
              <c:strCache>
                <c:ptCount val="4"/>
                <c:pt idx="0">
                  <c:v>до 18</c:v>
                </c:pt>
                <c:pt idx="1">
                  <c:v>от 18 до 23 лет</c:v>
                </c:pt>
                <c:pt idx="2">
                  <c:v>от 23 до 30</c:v>
                </c:pt>
                <c:pt idx="3">
                  <c:v>старше 30</c:v>
                </c:pt>
              </c:strCache>
            </c:strRef>
          </c:cat>
          <c:val>
            <c:numRef>
              <c:f>Выпускники!$D$31:$D$34</c:f>
              <c:numCache>
                <c:formatCode>0.0%</c:formatCode>
                <c:ptCount val="4"/>
                <c:pt idx="0">
                  <c:v>0.08</c:v>
                </c:pt>
                <c:pt idx="1">
                  <c:v>0.32</c:v>
                </c:pt>
                <c:pt idx="2">
                  <c:v>0.32</c:v>
                </c:pt>
                <c:pt idx="3">
                  <c:v>0.28000000000000003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5AAD-47C9-979C-E48E306A2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e-BY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e-BY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Выпускники2!$A$31:$A$35</c:f>
              <c:strCache>
                <c:ptCount val="5"/>
                <c:pt idx="0">
                  <c:v>среднее</c:v>
                </c:pt>
                <c:pt idx="1">
                  <c:v>базовое</c:v>
                </c:pt>
                <c:pt idx="2">
                  <c:v>1 отделение вспомогательной школы</c:v>
                </c:pt>
                <c:pt idx="3">
                  <c:v>2 отделение вспомогательной школы</c:v>
                </c:pt>
                <c:pt idx="4">
                  <c:v>нет</c:v>
                </c:pt>
              </c:strCache>
            </c:strRef>
          </c:cat>
          <c:val>
            <c:numRef>
              <c:f>Выпускники2!$C$31:$C$35</c:f>
              <c:numCache>
                <c:formatCode>0.0%</c:formatCode>
                <c:ptCount val="5"/>
                <c:pt idx="0">
                  <c:v>0.04</c:v>
                </c:pt>
                <c:pt idx="1">
                  <c:v>0.04</c:v>
                </c:pt>
                <c:pt idx="2">
                  <c:v>0.12</c:v>
                </c:pt>
                <c:pt idx="3">
                  <c:v>0.76</c:v>
                </c:pt>
                <c:pt idx="4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72-47FF-A9C7-7D19B8569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be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70C-455F-9023-7E47A7A4FBD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70C-455F-9023-7E47A7A4FBD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70C-455F-9023-7E47A7A4FB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Выпускники!$B$41:$B$43</c:f>
              <c:strCache>
                <c:ptCount val="3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</c:strCache>
            </c:strRef>
          </c:cat>
          <c:val>
            <c:numRef>
              <c:f>Выпускники!$D$41:$D$43</c:f>
              <c:numCache>
                <c:formatCode>0.0%</c:formatCode>
                <c:ptCount val="3"/>
                <c:pt idx="0">
                  <c:v>0.08</c:v>
                </c:pt>
                <c:pt idx="1">
                  <c:v>0.76</c:v>
                </c:pt>
                <c:pt idx="2">
                  <c:v>0.16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70C-455F-9023-7E47A7A4FB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e-BY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e-BY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CF6-45E2-9E3E-84548DF693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CF6-45E2-9E3E-84548DF693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CF6-45E2-9E3E-84548DF693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Выпускники!$B$46:$B$48</c:f>
              <c:strCache>
                <c:ptCount val="3"/>
                <c:pt idx="0">
                  <c:v>Не лишался</c:v>
                </c:pt>
                <c:pt idx="1">
                  <c:v>Восстановлена</c:v>
                </c:pt>
                <c:pt idx="2">
                  <c:v>Не восстановлена</c:v>
                </c:pt>
              </c:strCache>
            </c:strRef>
          </c:cat>
          <c:val>
            <c:numRef>
              <c:f>Выпускники!$D$46:$D$48</c:f>
              <c:numCache>
                <c:formatCode>0.0%</c:formatCode>
                <c:ptCount val="3"/>
                <c:pt idx="0">
                  <c:v>0.32</c:v>
                </c:pt>
                <c:pt idx="1">
                  <c:v>0.56000000000000005</c:v>
                </c:pt>
                <c:pt idx="2">
                  <c:v>0.12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CF6-45E2-9E3E-84548DF693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be-BY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be-BY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696092565894053"/>
          <c:y val="2.5150189559638377E-2"/>
          <c:w val="0.54016302539647332"/>
          <c:h val="0.5326607611548556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Выпускники2!$A$56:$A$59</c:f>
              <c:strCache>
                <c:ptCount val="4"/>
                <c:pt idx="0">
                  <c:v>нет работы</c:v>
                </c:pt>
                <c:pt idx="1">
                  <c:v>нет, учится</c:v>
                </c:pt>
                <c:pt idx="2">
                  <c:v>безработный (официально на учете в службе занятости)</c:v>
                </c:pt>
                <c:pt idx="3">
                  <c:v>есть постоянная работа</c:v>
                </c:pt>
              </c:strCache>
            </c:strRef>
          </c:cat>
          <c:val>
            <c:numRef>
              <c:f>Выпускники2!$C$56:$C$59</c:f>
              <c:numCache>
                <c:formatCode>0.0%</c:formatCode>
                <c:ptCount val="4"/>
                <c:pt idx="0">
                  <c:v>0.32</c:v>
                </c:pt>
                <c:pt idx="1">
                  <c:v>0.32</c:v>
                </c:pt>
                <c:pt idx="2">
                  <c:v>0.04</c:v>
                </c:pt>
                <c:pt idx="3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B8-4E2C-B12E-F4A918A3A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5.7700639532734466E-2"/>
          <c:y val="0.56907225138524353"/>
          <c:w val="0.8892935566152822"/>
          <c:h val="0.40314997083697873"/>
        </c:manualLayout>
      </c:layout>
      <c:overlay val="0"/>
      <c:txPr>
        <a:bodyPr/>
        <a:lstStyle/>
        <a:p>
          <a:pPr>
            <a:defRPr sz="1600"/>
          </a:pPr>
          <a:endParaRPr lang="be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Выпускники2!$Q$31:$Q$34</c:f>
              <c:strCache>
                <c:ptCount val="4"/>
                <c:pt idx="0">
                  <c:v>поставлен на учет нуждающихся</c:v>
                </c:pt>
                <c:pt idx="1">
                  <c:v>есть жилье (свое, социальное)</c:v>
                </c:pt>
                <c:pt idx="2">
                  <c:v>совместно с семьей (опекунами, родственниками)</c:v>
                </c:pt>
                <c:pt idx="3">
                  <c:v>ведомственное общежитие</c:v>
                </c:pt>
              </c:strCache>
            </c:strRef>
          </c:cat>
          <c:val>
            <c:numRef>
              <c:f>Выпускники2!$S$31:$S$34</c:f>
              <c:numCache>
                <c:formatCode>0.0%</c:formatCode>
                <c:ptCount val="4"/>
                <c:pt idx="0">
                  <c:v>0.36</c:v>
                </c:pt>
                <c:pt idx="1">
                  <c:v>0.16</c:v>
                </c:pt>
                <c:pt idx="2">
                  <c:v>0.16</c:v>
                </c:pt>
                <c:pt idx="3">
                  <c:v>0.32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63F-4B85-A0F1-B45400232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be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e-BY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be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ОСП_возраст!$A$44:$A$48</c:f>
              <c:strCache>
                <c:ptCount val="5"/>
                <c:pt idx="0">
                  <c:v>Перспективы: могут проживать самостоятельно</c:v>
                </c:pt>
                <c:pt idx="1">
                  <c:v>Перспективы: вне ДИ только в семье</c:v>
                </c:pt>
                <c:pt idx="2">
                  <c:v>Перспективы: ДИ общего типа</c:v>
                </c:pt>
                <c:pt idx="3">
                  <c:v>Перспективы: ПНИ</c:v>
                </c:pt>
                <c:pt idx="4">
                  <c:v>Перспективы: продолжать обучение в ОСП в своем ДИ</c:v>
                </c:pt>
              </c:strCache>
            </c:strRef>
          </c:cat>
          <c:val>
            <c:numRef>
              <c:f>ОСП_возраст!$C$44:$C$48</c:f>
              <c:numCache>
                <c:formatCode>0.0%</c:formatCode>
                <c:ptCount val="5"/>
                <c:pt idx="0">
                  <c:v>1.1450381679389313E-2</c:v>
                </c:pt>
                <c:pt idx="1">
                  <c:v>0.27480916030534353</c:v>
                </c:pt>
                <c:pt idx="2">
                  <c:v>8.3969465648854963E-2</c:v>
                </c:pt>
                <c:pt idx="3">
                  <c:v>0.22900763358778625</c:v>
                </c:pt>
                <c:pt idx="4">
                  <c:v>0.40076335877862596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8ED-4803-8A68-6CD5FA4B2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436115485564303"/>
          <c:y val="0.15085848643919511"/>
          <c:w val="0.36228320209973752"/>
          <c:h val="0.69828302712160983"/>
        </c:manualLayout>
      </c:layout>
      <c:overlay val="0"/>
      <c:txPr>
        <a:bodyPr/>
        <a:lstStyle/>
        <a:p>
          <a:pPr>
            <a:defRPr sz="1600"/>
          </a:pPr>
          <a:endParaRPr lang="be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56F92-CFAD-4989-BDAB-92D5703EC7EC}" type="doc">
      <dgm:prSet loTypeId="urn:microsoft.com/office/officeart/2005/8/layout/arrow5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be-BY"/>
        </a:p>
      </dgm:t>
    </dgm:pt>
    <dgm:pt modelId="{02E4AF3C-7901-4458-BDE7-D199F1755F88}">
      <dgm:prSet phldrT="[Текст]"/>
      <dgm:spPr/>
      <dgm:t>
        <a:bodyPr/>
        <a:lstStyle/>
        <a:p>
          <a:r>
            <a:rPr lang="ru-RU" dirty="0" smtClean="0"/>
            <a:t>Совершенствование законодательства </a:t>
          </a:r>
        </a:p>
        <a:p>
          <a:r>
            <a:rPr lang="ru-RU" dirty="0" smtClean="0"/>
            <a:t>(23+, услуги без привязки к трудоспособности, временная социальная адаптация и т.д.)</a:t>
          </a:r>
          <a:endParaRPr lang="be-BY" dirty="0"/>
        </a:p>
      </dgm:t>
    </dgm:pt>
    <dgm:pt modelId="{84467982-2256-42DE-A547-9B685429D019}" type="parTrans" cxnId="{DB90E570-9F30-4B90-BAE7-FC8DFED1CB8E}">
      <dgm:prSet/>
      <dgm:spPr/>
      <dgm:t>
        <a:bodyPr/>
        <a:lstStyle/>
        <a:p>
          <a:endParaRPr lang="be-BY"/>
        </a:p>
      </dgm:t>
    </dgm:pt>
    <dgm:pt modelId="{0FF0BC4E-8D50-4C75-840F-F112C0D354FE}" type="sibTrans" cxnId="{DB90E570-9F30-4B90-BAE7-FC8DFED1CB8E}">
      <dgm:prSet/>
      <dgm:spPr/>
      <dgm:t>
        <a:bodyPr/>
        <a:lstStyle/>
        <a:p>
          <a:endParaRPr lang="be-BY"/>
        </a:p>
      </dgm:t>
    </dgm:pt>
    <dgm:pt modelId="{31DC584D-CB57-4A85-9914-C76E2A1D9406}">
      <dgm:prSet phldrT="[Текст]"/>
      <dgm:spPr/>
      <dgm:t>
        <a:bodyPr/>
        <a:lstStyle/>
        <a:p>
          <a:r>
            <a:rPr lang="ru-RU" dirty="0" smtClean="0"/>
            <a:t>Развитие практики (</a:t>
          </a:r>
          <a:r>
            <a:rPr lang="ru-RU" dirty="0" smtClean="0"/>
            <a:t>распределение функций как по сиротам, четкий алгоритм, «дорожная карта» выпускника и т.п.)</a:t>
          </a:r>
          <a:endParaRPr lang="be-BY" dirty="0"/>
        </a:p>
      </dgm:t>
    </dgm:pt>
    <dgm:pt modelId="{1654DF26-6BE6-466F-9E1A-5EE02687850F}" type="parTrans" cxnId="{A984E4CE-9EAE-4349-85BB-9826DE114D69}">
      <dgm:prSet/>
      <dgm:spPr/>
      <dgm:t>
        <a:bodyPr/>
        <a:lstStyle/>
        <a:p>
          <a:endParaRPr lang="be-BY"/>
        </a:p>
      </dgm:t>
    </dgm:pt>
    <dgm:pt modelId="{0349646A-7CFD-43EA-8202-BCEF4C114A6D}" type="sibTrans" cxnId="{A984E4CE-9EAE-4349-85BB-9826DE114D69}">
      <dgm:prSet/>
      <dgm:spPr/>
      <dgm:t>
        <a:bodyPr/>
        <a:lstStyle/>
        <a:p>
          <a:endParaRPr lang="be-BY"/>
        </a:p>
      </dgm:t>
    </dgm:pt>
    <dgm:pt modelId="{E9C6BE9B-F919-470A-AB38-8C761BD1477C}" type="pres">
      <dgm:prSet presAssocID="{93B56F92-CFAD-4989-BDAB-92D5703EC7EC}" presName="diagram" presStyleCnt="0">
        <dgm:presLayoutVars>
          <dgm:dir/>
          <dgm:resizeHandles val="exact"/>
        </dgm:presLayoutVars>
      </dgm:prSet>
      <dgm:spPr/>
    </dgm:pt>
    <dgm:pt modelId="{69B13ABC-BD2F-44C1-B1EF-850E4A1C5CDF}" type="pres">
      <dgm:prSet presAssocID="{02E4AF3C-7901-4458-BDE7-D199F1755F8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  <dgm:pt modelId="{0C6EF85A-AC2E-4F95-AAD2-E26AAFB7BE24}" type="pres">
      <dgm:prSet presAssocID="{31DC584D-CB57-4A85-9914-C76E2A1D940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be-BY"/>
        </a:p>
      </dgm:t>
    </dgm:pt>
  </dgm:ptLst>
  <dgm:cxnLst>
    <dgm:cxn modelId="{DB90E570-9F30-4B90-BAE7-FC8DFED1CB8E}" srcId="{93B56F92-CFAD-4989-BDAB-92D5703EC7EC}" destId="{02E4AF3C-7901-4458-BDE7-D199F1755F88}" srcOrd="0" destOrd="0" parTransId="{84467982-2256-42DE-A547-9B685429D019}" sibTransId="{0FF0BC4E-8D50-4C75-840F-F112C0D354FE}"/>
    <dgm:cxn modelId="{37B84C20-4CBD-446E-99FE-7756E55EBAD2}" type="presOf" srcId="{93B56F92-CFAD-4989-BDAB-92D5703EC7EC}" destId="{E9C6BE9B-F919-470A-AB38-8C761BD1477C}" srcOrd="0" destOrd="0" presId="urn:microsoft.com/office/officeart/2005/8/layout/arrow5"/>
    <dgm:cxn modelId="{B51C44A3-2761-4B53-8FF9-8E77991FB6FC}" type="presOf" srcId="{31DC584D-CB57-4A85-9914-C76E2A1D9406}" destId="{0C6EF85A-AC2E-4F95-AAD2-E26AAFB7BE24}" srcOrd="0" destOrd="0" presId="urn:microsoft.com/office/officeart/2005/8/layout/arrow5"/>
    <dgm:cxn modelId="{A984E4CE-9EAE-4349-85BB-9826DE114D69}" srcId="{93B56F92-CFAD-4989-BDAB-92D5703EC7EC}" destId="{31DC584D-CB57-4A85-9914-C76E2A1D9406}" srcOrd="1" destOrd="0" parTransId="{1654DF26-6BE6-466F-9E1A-5EE02687850F}" sibTransId="{0349646A-7CFD-43EA-8202-BCEF4C114A6D}"/>
    <dgm:cxn modelId="{3010AC6F-2A70-4146-A812-BCD09E384EFD}" type="presOf" srcId="{02E4AF3C-7901-4458-BDE7-D199F1755F88}" destId="{69B13ABC-BD2F-44C1-B1EF-850E4A1C5CDF}" srcOrd="0" destOrd="0" presId="urn:microsoft.com/office/officeart/2005/8/layout/arrow5"/>
    <dgm:cxn modelId="{4ABDD49F-0D5A-40EE-AA84-3E991B3F63D3}" type="presParOf" srcId="{E9C6BE9B-F919-470A-AB38-8C761BD1477C}" destId="{69B13ABC-BD2F-44C1-B1EF-850E4A1C5CDF}" srcOrd="0" destOrd="0" presId="urn:microsoft.com/office/officeart/2005/8/layout/arrow5"/>
    <dgm:cxn modelId="{0F6C73C8-EFAB-4F2E-B7A6-3B0B994CF002}" type="presParOf" srcId="{E9C6BE9B-F919-470A-AB38-8C761BD1477C}" destId="{0C6EF85A-AC2E-4F95-AAD2-E26AAFB7BE24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B13ABC-BD2F-44C1-B1EF-850E4A1C5CDF}">
      <dsp:nvSpPr>
        <dsp:cNvPr id="0" name=""/>
        <dsp:cNvSpPr/>
      </dsp:nvSpPr>
      <dsp:spPr>
        <a:xfrm rot="16200000">
          <a:off x="419" y="554831"/>
          <a:ext cx="3690937" cy="3690937"/>
        </a:xfrm>
        <a:prstGeom prst="downArrow">
          <a:avLst>
            <a:gd name="adj1" fmla="val 50000"/>
            <a:gd name="adj2" fmla="val 35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Совершенствование законодательства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(23+, услуги без привязки к трудоспособности, временная социальная адаптация и т.д.)</a:t>
          </a:r>
          <a:endParaRPr lang="be-BY" sz="1700" kern="1200" dirty="0"/>
        </a:p>
      </dsp:txBody>
      <dsp:txXfrm rot="5400000">
        <a:off x="419" y="1477565"/>
        <a:ext cx="3045023" cy="1845469"/>
      </dsp:txXfrm>
    </dsp:sp>
    <dsp:sp modelId="{0C6EF85A-AC2E-4F95-AAD2-E26AAFB7BE24}">
      <dsp:nvSpPr>
        <dsp:cNvPr id="0" name=""/>
        <dsp:cNvSpPr/>
      </dsp:nvSpPr>
      <dsp:spPr>
        <a:xfrm rot="5400000">
          <a:off x="3928642" y="554831"/>
          <a:ext cx="3690937" cy="3690937"/>
        </a:xfrm>
        <a:prstGeom prst="downArrow">
          <a:avLst>
            <a:gd name="adj1" fmla="val 50000"/>
            <a:gd name="adj2" fmla="val 35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Развитие практики (</a:t>
          </a:r>
          <a:r>
            <a:rPr lang="ru-RU" sz="1700" kern="1200" dirty="0" smtClean="0"/>
            <a:t>распределение функций как по сиротам, четкий алгоритм, «дорожная карта» выпускника и т.п.)</a:t>
          </a:r>
          <a:endParaRPr lang="be-BY" sz="1700" kern="1200" dirty="0"/>
        </a:p>
      </dsp:txBody>
      <dsp:txXfrm rot="-5400000">
        <a:off x="4574556" y="1477565"/>
        <a:ext cx="3045023" cy="1845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15.08.2018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Анализ услуг сопровождаемого  проживания, предоставляемых детскими домами-интернатами</a:t>
            </a:r>
            <a:endParaRPr lang="be-BY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НИИ труда Минтруда и соцзащиты</a:t>
            </a:r>
          </a:p>
          <a:p>
            <a:r>
              <a:rPr lang="ru-RU" dirty="0" smtClean="0"/>
              <a:t>БОО «Мир без границ 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291818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Сложности в работе ОСП: анализ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80060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только в двух учреждениях (Богушевский и </a:t>
            </a:r>
            <a:r>
              <a:rPr lang="ru-RU" dirty="0" err="1"/>
              <a:t>Весновский</a:t>
            </a:r>
            <a:r>
              <a:rPr lang="ru-RU" dirty="0"/>
              <a:t> дома-интернаты) функционирует положенная трехступенчатая структура ОСП, включающая подготовительное, учебное отделения и отделение самостоятельного </a:t>
            </a:r>
            <a:r>
              <a:rPr lang="ru-RU" dirty="0" smtClean="0"/>
              <a:t>проживания;</a:t>
            </a:r>
          </a:p>
          <a:p>
            <a:r>
              <a:rPr lang="ru-RU" dirty="0"/>
              <a:t>еще в двух учреждениях (Гомельском и </a:t>
            </a:r>
            <a:r>
              <a:rPr lang="ru-RU" dirty="0" err="1"/>
              <a:t>Городищенском</a:t>
            </a:r>
            <a:r>
              <a:rPr lang="ru-RU" dirty="0"/>
              <a:t> домах-интернатах) функционируют первые две ступени – подготовительное и учебное отделения, но отсутствует отделение самостоятельного проживания, в связи с чем нет возможности воспроизведения (в целях подготовки) особенностей проживания в условиях самостоятельности и ответственности</a:t>
            </a:r>
            <a:r>
              <a:rPr lang="ru-RU" dirty="0" smtClean="0"/>
              <a:t>;</a:t>
            </a:r>
          </a:p>
          <a:p>
            <a:r>
              <a:rPr lang="ru-RU" dirty="0"/>
              <a:t>отсутствие прямой корреляции между удельным весом проживающих, обучавшихся (обучающихся) в ОСП и удельным весом выпускников ОСП, проживающих в настоящее время вне стационарных учреждений</a:t>
            </a:r>
            <a:endParaRPr lang="be-BY" dirty="0"/>
          </a:p>
          <a:p>
            <a:r>
              <a:rPr lang="ru-RU" dirty="0"/>
              <a:t>объяснение возникающих сложностей особенностями состояния и характером нарушений здоровья проживающих (медицинская модель инвалидности)</a:t>
            </a:r>
          </a:p>
          <a:p>
            <a:r>
              <a:rPr lang="ru-RU" dirty="0" smtClean="0"/>
              <a:t>отсутствии </a:t>
            </a:r>
            <a:r>
              <a:rPr lang="ru-RU" dirty="0"/>
              <a:t>четкой и ясной системы определения численности персонала </a:t>
            </a:r>
            <a:r>
              <a:rPr lang="ru-RU" dirty="0" smtClean="0"/>
              <a:t>ОСП. </a:t>
            </a:r>
            <a:r>
              <a:rPr lang="ru-RU" dirty="0"/>
              <a:t>При этом в целом няни и санитарки составляют 58,1 % всего персонала, работающего исключительным или преимущественным образом в </a:t>
            </a:r>
            <a:r>
              <a:rPr lang="ru-RU" dirty="0" smtClean="0"/>
              <a:t>ОСП</a:t>
            </a:r>
            <a:r>
              <a:rPr lang="ru-RU" dirty="0"/>
              <a:t>;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/>
              <a:t>в отношении 7 выпускников (28 %) в настоящее время учреждениям достоверно известно, что выпускники состоят на учете в </a:t>
            </a:r>
            <a:r>
              <a:rPr lang="ru-RU" dirty="0" smtClean="0"/>
              <a:t>ТЦСОН</a:t>
            </a:r>
          </a:p>
        </p:txBody>
      </p:sp>
    </p:spTree>
    <p:extLst>
      <p:ext uri="{BB962C8B-B14F-4D97-AF65-F5344CB8AC3E}">
        <p14:creationId xmlns:p14="http://schemas.microsoft.com/office/powerpoint/2010/main" val="5995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</a:t>
            </a:r>
            <a:endParaRPr lang="be-BY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7282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257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необходимость более системного обмена информацией и опытом, а также проведения совместных </a:t>
            </a:r>
            <a:r>
              <a:rPr lang="ru-RU" sz="2800" dirty="0" smtClean="0"/>
              <a:t>мероприятий:</a:t>
            </a:r>
            <a:endParaRPr lang="be-BY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предварительное информирование о наличии возможных выпускников;</a:t>
            </a:r>
            <a:endParaRPr lang="be-BY" dirty="0"/>
          </a:p>
          <a:p>
            <a:pPr lvl="0"/>
            <a:r>
              <a:rPr lang="ru-RU" dirty="0"/>
              <a:t>патронаж воспитанников домов-интернатов;</a:t>
            </a:r>
            <a:endParaRPr lang="be-BY" dirty="0"/>
          </a:p>
          <a:p>
            <a:pPr lvl="0"/>
            <a:r>
              <a:rPr lang="ru-RU" dirty="0"/>
              <a:t>регулярные совещания с целью выработки единой стратегии взаимодействия с уже состоявшимися выпускниками;</a:t>
            </a:r>
            <a:endParaRPr lang="be-BY" dirty="0"/>
          </a:p>
          <a:p>
            <a:pPr lvl="0"/>
            <a:r>
              <a:rPr lang="ru-RU" dirty="0"/>
              <a:t>проведение дней открытых дверей для знакомства с потенциальными выпускниками (характерологические особенности личности, родственные связи, жилищные вопросы и т.д.);</a:t>
            </a:r>
            <a:endParaRPr lang="be-BY" dirty="0"/>
          </a:p>
          <a:p>
            <a:pPr lvl="0"/>
            <a:r>
              <a:rPr lang="ru-RU" dirty="0"/>
              <a:t>проведение совместных методических (семинаров, конкурсов, мастер-классов) и культурно-массовых мероприятий;</a:t>
            </a:r>
            <a:endParaRPr lang="be-BY" dirty="0"/>
          </a:p>
          <a:p>
            <a:pPr lvl="0"/>
            <a:r>
              <a:rPr lang="ru-RU" dirty="0"/>
              <a:t>разработка методических рекомендаций по организации процесса перехода выпускников домов-интернатов в ТЦСОН, рассматривать данный переход как этап в системе непрерывной социальной реабилитации инвалидов;</a:t>
            </a:r>
            <a:endParaRPr lang="be-BY" dirty="0"/>
          </a:p>
          <a:p>
            <a:pPr lvl="0"/>
            <a:r>
              <a:rPr lang="ru-RU" dirty="0"/>
              <a:t>законодательно предусмотреть определенный набор социальных услуг, предусматривающий сопровождение и обучение выпускника дома-интерната специалистами ТЦСОН по различным социальным вопросам;</a:t>
            </a:r>
            <a:endParaRPr lang="be-BY" dirty="0"/>
          </a:p>
          <a:p>
            <a:pPr lvl="0"/>
            <a:r>
              <a:rPr lang="ru-RU" dirty="0"/>
              <a:t>создание базы данных о выпускниках (в том числе потенциальных) с указанием необходимой информации (место жительство, образование, трудовые навыки и т.д.).</a:t>
            </a:r>
            <a:endParaRPr lang="be-BY" dirty="0"/>
          </a:p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2917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be-BY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11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 в настоящее время: Созданные условия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ОСП функционируют в 9 из 10* детских ДИ</a:t>
            </a:r>
          </a:p>
          <a:p>
            <a:r>
              <a:rPr lang="ru-RU" dirty="0" smtClean="0"/>
              <a:t>созданы необходимые материально-технические и организационные условия:</a:t>
            </a:r>
          </a:p>
          <a:p>
            <a:pPr lvl="1"/>
            <a:r>
              <a:rPr lang="ru-RU" dirty="0" smtClean="0"/>
              <a:t>самостоятельное отделение с соответствующими правилами распорядка;</a:t>
            </a:r>
          </a:p>
          <a:p>
            <a:pPr lvl="1"/>
            <a:r>
              <a:rPr lang="ru-RU" dirty="0"/>
              <a:t>организована работа комиссии по отбору выпускников в ОСП;</a:t>
            </a:r>
          </a:p>
          <a:p>
            <a:pPr lvl="1"/>
            <a:r>
              <a:rPr lang="ru-RU" dirty="0" smtClean="0"/>
              <a:t>во </a:t>
            </a:r>
            <a:r>
              <a:rPr lang="ru-RU" dirty="0"/>
              <a:t>всех ОСП оборудована кухня и комната отдыха, в большинстве – </a:t>
            </a:r>
            <a:r>
              <a:rPr lang="ru-RU" dirty="0" smtClean="0"/>
              <a:t>бытовое </a:t>
            </a:r>
            <a:r>
              <a:rPr lang="ru-RU" dirty="0"/>
              <a:t>помещение (</a:t>
            </a:r>
            <a:r>
              <a:rPr lang="ru-RU" dirty="0" err="1"/>
              <a:t>постирочная</a:t>
            </a:r>
            <a:r>
              <a:rPr lang="ru-RU" dirty="0"/>
              <a:t>). Имеется подсобное хозяйство, сад и огород, в каждом учреждении функционируют от 1 до 6 мастерских (наиболее распространенная – швейная и творческая</a:t>
            </a:r>
            <a:r>
              <a:rPr lang="ru-RU" dirty="0" smtClean="0"/>
              <a:t>);</a:t>
            </a:r>
          </a:p>
          <a:p>
            <a:pPr lvl="1"/>
            <a:r>
              <a:rPr lang="ru-RU" dirty="0"/>
              <a:t>усилия по персонификации жилой среды путем зонирования пространства, самостоятельного размещения вещей воспитанниками, привнесения их личных вещей, эстетического </a:t>
            </a:r>
            <a:r>
              <a:rPr lang="ru-RU" dirty="0" smtClean="0"/>
              <a:t>оформления;</a:t>
            </a:r>
          </a:p>
          <a:p>
            <a:pPr lvl="1"/>
            <a:r>
              <a:rPr lang="ru-RU" dirty="0" smtClean="0"/>
              <a:t>внедряются различные формы работы с целью формирования самостоятельности, конкретных повседневных навыков и содействия социализации</a:t>
            </a:r>
          </a:p>
          <a:p>
            <a:pPr marL="342900" lvl="1">
              <a:buClr>
                <a:schemeClr val="accent1"/>
              </a:buClr>
            </a:pPr>
            <a:r>
              <a:rPr lang="ru-RU" sz="2200" dirty="0"/>
              <a:t>за период функционирования ОСП, т.е. </a:t>
            </a:r>
            <a:r>
              <a:rPr lang="ru-RU" sz="2200" dirty="0"/>
              <a:t>за 3–4 года в среднем, подготовку во всех указанных отделениях прошел 221 </a:t>
            </a:r>
            <a:r>
              <a:rPr lang="ru-RU" sz="2200" dirty="0" smtClean="0"/>
              <a:t>человек (14,3 </a:t>
            </a:r>
            <a:r>
              <a:rPr lang="ru-RU" sz="2200" dirty="0"/>
              <a:t>% от численности всех детей и молодых людей, проживающих в детских </a:t>
            </a:r>
            <a:r>
              <a:rPr lang="ru-RU" sz="2200" dirty="0" smtClean="0"/>
              <a:t>ДИ)</a:t>
            </a:r>
          </a:p>
          <a:p>
            <a:pPr lvl="1"/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27263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работы: выпускники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целом около 83,3 % ребят, обучавшихся (обучающихся) в ОСП, продолжают проживать в детском-доме интернате, в том числе в молодежных отделениях, а еще 3,8 % проживают в настоящее время в домах-интернатах для престарелых и инвалидов различного </a:t>
            </a:r>
            <a:r>
              <a:rPr lang="ru-RU" dirty="0" smtClean="0"/>
              <a:t>профиля</a:t>
            </a:r>
          </a:p>
          <a:p>
            <a:r>
              <a:rPr lang="ru-RU" dirty="0"/>
              <a:t>за последнее пятилетие 30 выпускников домов-интернатов обрели свой дом вне стационарных учреждений и проживают самостоятельно или вместе с семьей, т.е. практически каждый 7-й воспитанник, прошедший через ОСП (13,6 %), в большей или меньшей степени смог реализовать свое право на независимость, социальную интеграцию и полноценное участие в жизни </a:t>
            </a:r>
            <a:r>
              <a:rPr lang="ru-RU" dirty="0" smtClean="0"/>
              <a:t>общества. Особенные успехи: </a:t>
            </a:r>
            <a:r>
              <a:rPr lang="ru-RU" dirty="0" err="1" smtClean="0"/>
              <a:t>Василишковский</a:t>
            </a:r>
            <a:r>
              <a:rPr lang="ru-RU" dirty="0"/>
              <a:t>, Богушевский, </a:t>
            </a:r>
            <a:r>
              <a:rPr lang="ru-RU" dirty="0" err="1"/>
              <a:t>Червеньский</a:t>
            </a:r>
            <a:r>
              <a:rPr lang="ru-RU" dirty="0"/>
              <a:t> и </a:t>
            </a:r>
            <a:r>
              <a:rPr lang="ru-RU" dirty="0" err="1"/>
              <a:t>Городищенский</a:t>
            </a:r>
            <a:r>
              <a:rPr lang="ru-RU" dirty="0"/>
              <a:t> </a:t>
            </a:r>
            <a:r>
              <a:rPr lang="ru-RU" dirty="0" smtClean="0"/>
              <a:t>дома-интернаты</a:t>
            </a:r>
          </a:p>
        </p:txBody>
      </p:sp>
    </p:spTree>
    <p:extLst>
      <p:ext uri="{BB962C8B-B14F-4D97-AF65-F5344CB8AC3E}">
        <p14:creationId xmlns:p14="http://schemas.microsoft.com/office/powerpoint/2010/main" val="15662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Факторы, сдерживающие  рост выпускников</a:t>
            </a:r>
            <a:endParaRPr lang="be-BY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220072" y="1536192"/>
            <a:ext cx="3168352" cy="49891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Другое: </a:t>
            </a:r>
            <a:endParaRPr lang="ru-RU" dirty="0" smtClean="0"/>
          </a:p>
          <a:p>
            <a:pPr marL="285750" indent="-285750"/>
            <a:r>
              <a:rPr lang="ru-RU" dirty="0" smtClean="0"/>
              <a:t>состояние </a:t>
            </a:r>
            <a:r>
              <a:rPr lang="ru-RU" dirty="0"/>
              <a:t>здоровья и тяжесть инвалидности</a:t>
            </a:r>
            <a:r>
              <a:rPr lang="ru-RU" dirty="0" smtClean="0"/>
              <a:t>,</a:t>
            </a:r>
          </a:p>
          <a:p>
            <a:pPr marL="285750" indent="-285750"/>
            <a:r>
              <a:rPr lang="ru-RU" dirty="0" smtClean="0"/>
              <a:t>отсутствие </a:t>
            </a:r>
            <a:r>
              <a:rPr lang="ru-RU" dirty="0"/>
              <a:t>у воспитанников «здоровых связей с родными и близкими</a:t>
            </a:r>
            <a:r>
              <a:rPr lang="ru-RU" dirty="0" smtClean="0"/>
              <a:t>»,</a:t>
            </a:r>
          </a:p>
          <a:p>
            <a:pPr marL="285750" indent="-285750"/>
            <a:r>
              <a:rPr lang="ru-RU" dirty="0" smtClean="0"/>
              <a:t> </a:t>
            </a:r>
            <a:r>
              <a:rPr lang="ru-RU" dirty="0"/>
              <a:t>«выпускники боятся окружающего мира», </a:t>
            </a:r>
            <a:endParaRPr lang="ru-RU" dirty="0" smtClean="0"/>
          </a:p>
          <a:p>
            <a:pPr marL="285750" indent="-285750"/>
            <a:r>
              <a:rPr lang="ru-RU" dirty="0" smtClean="0"/>
              <a:t>«</a:t>
            </a:r>
            <a:r>
              <a:rPr lang="ru-RU" dirty="0"/>
              <a:t>нет возможности иметь частичную дееспособность, которая давала бы право выпускникам на оплачиваемый труд»</a:t>
            </a:r>
          </a:p>
          <a:p>
            <a:pPr marL="285750" indent="-285750"/>
            <a:r>
              <a:rPr lang="ru-RU" dirty="0"/>
              <a:t>отсутствие гарантий в позитивном </a:t>
            </a:r>
            <a:r>
              <a:rPr lang="ru-RU" dirty="0" err="1"/>
              <a:t>постинтернатном</a:t>
            </a:r>
            <a:r>
              <a:rPr lang="ru-RU" dirty="0"/>
              <a:t> жизнеустройстве выпускников (реализация своих гражданских и человеческих прав в стопроцентном объеме; желание воспользоваться услугами сопровождаемого проживания, реализуемыми ТЦСОН; уважительное отношение общества, в </a:t>
            </a:r>
            <a:r>
              <a:rPr lang="ru-RU" dirty="0" err="1"/>
              <a:t>т.ч</a:t>
            </a:r>
            <a:r>
              <a:rPr lang="ru-RU" dirty="0"/>
              <a:t>. и коллег на работе</a:t>
            </a:r>
            <a:r>
              <a:rPr lang="ru-RU" dirty="0" smtClean="0"/>
              <a:t>)</a:t>
            </a:r>
            <a:endParaRPr lang="be-BY" dirty="0"/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35104544"/>
              </p:ext>
            </p:extLst>
          </p:nvPr>
        </p:nvGraphicFramePr>
        <p:xfrm>
          <a:off x="107504" y="1536700"/>
          <a:ext cx="5112568" cy="5060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73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выпускника</a:t>
            </a:r>
            <a:endParaRPr lang="be-BY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A0D379C0-A42F-4F41-A109-A5C9AA57E4CA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1554925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2401557"/>
              </p:ext>
            </p:extLst>
          </p:nvPr>
        </p:nvGraphicFramePr>
        <p:xfrm>
          <a:off x="4419600" y="1536700"/>
          <a:ext cx="3968824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730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выпускника</a:t>
            </a:r>
            <a:endParaRPr lang="be-BY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AF138079-819B-4D22-B348-DFB0FC11918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57118813"/>
              </p:ext>
            </p:extLst>
          </p:nvPr>
        </p:nvGraphicFramePr>
        <p:xfrm>
          <a:off x="4572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rto="http://schemas.microsoft.com/office/word/2006/arto" xmlns:a16="http://schemas.microsoft.com/office/drawing/2014/main" xmlns:w16se="http://schemas.microsoft.com/office/word/2015/wordml/symex" xmlns:w16cid="http://schemas.microsoft.com/office/word/2016/wordml/cid" xmlns:w="http://schemas.openxmlformats.org/wordprocessingml/2006/main" xmlns:w10="urn:schemas-microsoft-com:office:word" xmlns:v="urn:schemas-microsoft-com:vml" xmlns:o="urn:schemas-microsoft-com:office:office" xmlns:am3d="http://schemas.microsoft.com/office/drawing/2017/model3d" xmlns:aink="http://schemas.microsoft.com/office/drawing/2016/ink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="" xmlns:lc="http://schemas.openxmlformats.org/drawingml/2006/lockedCanvas" id="{ED22A0C7-F655-473C-BA8D-FFA672CEC39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2771358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995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Портрет выпускника</a:t>
            </a:r>
            <a:endParaRPr lang="be-BY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2609796"/>
              </p:ext>
            </p:extLst>
          </p:nvPr>
        </p:nvGraphicFramePr>
        <p:xfrm>
          <a:off x="251520" y="1536700"/>
          <a:ext cx="3863280" cy="491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5280684"/>
              </p:ext>
            </p:extLst>
          </p:nvPr>
        </p:nvGraphicFramePr>
        <p:xfrm>
          <a:off x="4419600" y="1536700"/>
          <a:ext cx="3657600" cy="4589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44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ОСП в настоящее время: проживающие 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7825680" cy="4997152"/>
          </a:xfrm>
        </p:spPr>
        <p:txBody>
          <a:bodyPr>
            <a:normAutofit fontScale="85000" lnSpcReduction="20000"/>
          </a:bodyPr>
          <a:lstStyle/>
          <a:p>
            <a:pPr marL="342900" lvl="1">
              <a:buClr>
                <a:schemeClr val="accent1"/>
              </a:buClr>
            </a:pPr>
            <a:r>
              <a:rPr lang="ru-RU" dirty="0"/>
              <a:t>в настоящее время в ОСП проживают 214 человек, из которых 16 молодых людей находятся в отделениях самостоятельного проживания Богушевского и </a:t>
            </a:r>
            <a:r>
              <a:rPr lang="ru-RU" dirty="0" err="1"/>
              <a:t>Весновского</a:t>
            </a:r>
            <a:r>
              <a:rPr lang="ru-RU" dirty="0"/>
              <a:t> домов-интернатов и являются потенциальными кандидатами для проживания вне стационарных учреждений</a:t>
            </a:r>
            <a:endParaRPr lang="ru-RU" sz="2200" dirty="0"/>
          </a:p>
          <a:p>
            <a:r>
              <a:rPr lang="ru-RU" dirty="0" smtClean="0"/>
              <a:t>только </a:t>
            </a:r>
            <a:r>
              <a:rPr lang="ru-RU" dirty="0"/>
              <a:t>около четверти (24,8 %) проживающих в ОСП составляют дети в возрасте до 18 лет</a:t>
            </a:r>
            <a:endParaRPr lang="ru-RU" dirty="0" smtClean="0"/>
          </a:p>
          <a:p>
            <a:r>
              <a:rPr lang="ru-RU" dirty="0" smtClean="0"/>
              <a:t>абсолютное </a:t>
            </a:r>
            <a:r>
              <a:rPr lang="ru-RU" dirty="0"/>
              <a:t>большинство (74,3 %) проживающих в ОСП в настоящее время признаны в установленном порядке недееспособными, что усложняет и может удлинить период времени, необходимый для их выпуска из стационарного </a:t>
            </a:r>
            <a:r>
              <a:rPr lang="ru-RU" dirty="0" smtClean="0"/>
              <a:t>учреждения</a:t>
            </a:r>
          </a:p>
          <a:p>
            <a:r>
              <a:rPr lang="ru-RU" dirty="0" smtClean="0"/>
              <a:t>статус </a:t>
            </a:r>
            <a:r>
              <a:rPr lang="ru-RU" dirty="0"/>
              <a:t>сироты имеют около трети (33,2 %) детей и молодых людей, проживающих в настоящее время в ОСП, причем менее половины из них (47,9 %, всего 34 человека) – это лица в возрасте до 23 лет, которые могут претендовать на максимально широкий перечень мер социальной поддержки, включая предоставление услуги сопровождения лиц из числа детей-сирот и детей, оставшихся без попечения родителей, предоставляемой ТЦСОН до достижения 23 </a:t>
            </a:r>
            <a:r>
              <a:rPr lang="ru-RU" dirty="0" smtClean="0"/>
              <a:t>лет</a:t>
            </a:r>
          </a:p>
          <a:p>
            <a:r>
              <a:rPr lang="ru-RU" dirty="0"/>
              <a:t>у 50,0 % проживающих имеет специальное образование по 2 отделению вспомогательной школы, а у 35,0 % (преимущественно, лиц, старше 31 года) вообще нет образования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4644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проживающих в ОСП: мнение ДИ</a:t>
            </a:r>
            <a:endParaRPr lang="be-BY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486905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73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89</TotalTime>
  <Words>660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Соседство</vt:lpstr>
      <vt:lpstr>Анализ услуг сопровождаемого  проживания, предоставляемых детскими домами-интернатами</vt:lpstr>
      <vt:lpstr>ОСП в настоящее время: Созданные условия</vt:lpstr>
      <vt:lpstr>Результаты работы: выпускники</vt:lpstr>
      <vt:lpstr>Факторы, сдерживающие  рост выпускников</vt:lpstr>
      <vt:lpstr>Портрет выпускника</vt:lpstr>
      <vt:lpstr>Портрет выпускника</vt:lpstr>
      <vt:lpstr>Портрет выпускника</vt:lpstr>
      <vt:lpstr>ОСП в настоящее время: проживающие </vt:lpstr>
      <vt:lpstr>Перспективы проживающих в ОСП: мнение ДИ</vt:lpstr>
      <vt:lpstr>Сложности в работе ОСП: анализ</vt:lpstr>
      <vt:lpstr>Перспективы</vt:lpstr>
      <vt:lpstr>необходимость более системного обмена информацией и опытом, а также проведения совместных мероприятий: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услуг сопровождаемого  проживания, предоставляемых детскими домами-интернатами</dc:title>
  <dc:creator>наталия милькота</dc:creator>
  <cp:lastModifiedBy>Nata</cp:lastModifiedBy>
  <cp:revision>10</cp:revision>
  <dcterms:created xsi:type="dcterms:W3CDTF">2018-08-15T18:56:58Z</dcterms:created>
  <dcterms:modified xsi:type="dcterms:W3CDTF">2018-08-15T20:38:39Z</dcterms:modified>
</cp:coreProperties>
</file>