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90" r:id="rId11"/>
    <p:sldId id="286" r:id="rId12"/>
    <p:sldId id="291" r:id="rId13"/>
    <p:sldId id="287" r:id="rId14"/>
    <p:sldId id="292" r:id="rId15"/>
    <p:sldId id="293" r:id="rId16"/>
    <p:sldId id="294" r:id="rId17"/>
    <p:sldId id="315" r:id="rId18"/>
    <p:sldId id="295" r:id="rId19"/>
    <p:sldId id="289" r:id="rId20"/>
    <p:sldId id="296" r:id="rId21"/>
    <p:sldId id="297" r:id="rId22"/>
    <p:sldId id="299" r:id="rId23"/>
    <p:sldId id="298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14" r:id="rId32"/>
    <p:sldId id="307" r:id="rId33"/>
    <p:sldId id="313" r:id="rId34"/>
    <p:sldId id="308" r:id="rId35"/>
    <p:sldId id="309" r:id="rId36"/>
    <p:sldId id="316" r:id="rId37"/>
    <p:sldId id="310" r:id="rId38"/>
    <p:sldId id="280" r:id="rId39"/>
    <p:sldId id="311" r:id="rId40"/>
    <p:sldId id="31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682" autoAdjust="0"/>
    <p:restoredTop sz="94660"/>
  </p:normalViewPr>
  <p:slideViewPr>
    <p:cSldViewPr>
      <p:cViewPr varScale="1">
        <p:scale>
          <a:sx n="108" d="100"/>
          <a:sy n="108" d="100"/>
        </p:scale>
        <p:origin x="1296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71678"/>
            <a:ext cx="6400800" cy="2357454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МИНИСТЕРСТВО ЗДРАВООХРАНЕНИЯ РЕСПУБЛИКИ БЕЛАРУСЬ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УО «ГРОДНЕНСКИЙ ГОСУДАРСТВЕННЫЙ МЕДИЦИНСКИЙ УНИВЕРСИТЕТ»</a:t>
            </a:r>
            <a:br>
              <a:rPr lang="ru-RU" sz="1600" b="1" dirty="0">
                <a:solidFill>
                  <a:prstClr val="black"/>
                </a:solidFill>
              </a:rPr>
            </a:br>
            <a:br>
              <a:rPr lang="ru-RU" sz="1600" b="1" dirty="0">
                <a:solidFill>
                  <a:prstClr val="black"/>
                </a:solidFill>
              </a:rPr>
            </a:b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800" b="1" dirty="0"/>
              <a:t> </a:t>
            </a:r>
            <a:br>
              <a:rPr lang="ru-RU" sz="1800" dirty="0"/>
            </a:br>
            <a:r>
              <a:rPr lang="ru-RU" sz="2000" b="1" dirty="0">
                <a:solidFill>
                  <a:srgbClr val="FFFF00"/>
                </a:solidFill>
              </a:rPr>
              <a:t>Использование резервных возможностей проживающих в доме</a:t>
            </a:r>
            <a:r>
              <a:rPr lang="ru-RU" sz="2000" b="1" i="1" dirty="0">
                <a:solidFill>
                  <a:srgbClr val="FFFF00"/>
                </a:solidFill>
              </a:rPr>
              <a:t>-интернате «</a:t>
            </a:r>
            <a:r>
              <a:rPr lang="ru-RU" sz="2000" b="1" i="1" dirty="0" err="1">
                <a:solidFill>
                  <a:srgbClr val="FFFF00"/>
                </a:solidFill>
              </a:rPr>
              <a:t>Мурованка»в</a:t>
            </a:r>
            <a:r>
              <a:rPr lang="ru-RU" sz="2000" b="1" i="1" dirty="0">
                <a:solidFill>
                  <a:srgbClr val="FFFF00"/>
                </a:solidFill>
              </a:rPr>
              <a:t> улучшении качества их жизни</a:t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7962" y="4653136"/>
            <a:ext cx="6400800" cy="762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                                  </a:t>
            </a:r>
            <a:r>
              <a:rPr lang="ru-RU" sz="2800" b="1" dirty="0">
                <a:solidFill>
                  <a:srgbClr val="C00000"/>
                </a:solidFill>
              </a:rPr>
              <a:t>Проф. Королева Е.Г.</a:t>
            </a:r>
          </a:p>
        </p:txBody>
      </p:sp>
      <p:pic>
        <p:nvPicPr>
          <p:cNvPr id="1028" name="Picture 4" descr="D:\КОНФЕРЕНЦИЯ АПРЕЛЬ\королева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6" y="10911"/>
            <a:ext cx="1053774" cy="11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7"/>
          <a:stretch/>
        </p:blipFill>
        <p:spPr bwMode="auto">
          <a:xfrm>
            <a:off x="21215" y="5877272"/>
            <a:ext cx="806369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FG\Desktop\МОИ ДОКУМЕНТЫ\ФЛЕШКА\Мурованка\Фото Мурованского ПДИ\DSC05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1683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Рисунок2"/>
          <p:cNvPicPr/>
          <p:nvPr/>
        </p:nvPicPr>
        <p:blipFill>
          <a:blip r:embed="rId5" cstate="print"/>
          <a:srcRect l="28537" t="13551" r="29010" b="50514"/>
          <a:stretch>
            <a:fillRect/>
          </a:stretch>
        </p:blipFill>
        <p:spPr bwMode="auto">
          <a:xfrm>
            <a:off x="8100392" y="67446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410281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1333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Кроме того, в структуре умственного дефекта наблюдаются оскудение речи, бедность </a:t>
            </a:r>
            <a:r>
              <a:rPr lang="ru-RU" sz="2400" b="1" dirty="0" err="1">
                <a:solidFill>
                  <a:srgbClr val="FFFF00"/>
                </a:solidFill>
              </a:rPr>
              <a:t>коммуникативности</a:t>
            </a:r>
            <a:r>
              <a:rPr lang="ru-RU" sz="2400" b="1" dirty="0">
                <a:solidFill>
                  <a:srgbClr val="FFFF00"/>
                </a:solidFill>
              </a:rPr>
              <a:t>, различные нарушения речи - дизартрии, недостаточность навыков самообслуживания и социальной продуктивности.</a:t>
            </a:r>
          </a:p>
        </p:txBody>
      </p:sp>
      <p:pic>
        <p:nvPicPr>
          <p:cNvPr id="3" name="Рисунок 2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5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277624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971600" y="1124744"/>
            <a:ext cx="7128792" cy="4536504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Традиционный психиатрический диагноз для целей реабилитации не вполне подходит – ни для описания состояния пациента, ни для определения формы необходимых вмешательств, ни для прогноза. 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И реабилитационный диагноз должен описывать навыки клиента и ресурсы поддержки со стороны окружения.</a:t>
            </a:r>
          </a:p>
          <a:p>
            <a:pPr indent="0" algn="ctr">
              <a:buNone/>
            </a:pPr>
            <a:endParaRPr lang="ru-RU" sz="2800" dirty="0"/>
          </a:p>
          <a:p>
            <a:pPr indent="0">
              <a:buNone/>
            </a:pPr>
            <a:endParaRPr lang="ru-RU" sz="2400" dirty="0"/>
          </a:p>
        </p:txBody>
      </p:sp>
      <p:pic>
        <p:nvPicPr>
          <p:cNvPr id="3" name="Рисунок 2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13300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2323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13338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Исследования по реабилитации свидетельствуют: 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диагностический ярлык </a:t>
            </a:r>
          </a:p>
          <a:p>
            <a:r>
              <a:rPr lang="ru-RU" sz="2800" dirty="0">
                <a:solidFill>
                  <a:srgbClr val="FFFF00"/>
                </a:solidFill>
              </a:rPr>
              <a:t>сам по себе дает мало информации, имеющей отношение к назначению реабилитационных вмешательств или к прогнозу их эффективности.</a:t>
            </a:r>
          </a:p>
        </p:txBody>
      </p:sp>
      <p:pic>
        <p:nvPicPr>
          <p:cNvPr id="3" name="Рисунок 2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172400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63119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1590"/>
            <a:ext cx="7488832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Современная медицина полагает, что хорошее состояние здоровья индивидуума и его жизненное благополучие есть отражение удовлетворения его потребностей и адаптации в физической, психологической и социальной сферах</a:t>
            </a:r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6650" y="16921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259825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Все реабилитационные мероприятия должны быть нацелены на вовлечение самого человека в лечебно-восстановительный процесс. </a:t>
            </a:r>
            <a:r>
              <a:rPr lang="ru-RU" sz="2400" b="1" dirty="0" err="1">
                <a:solidFill>
                  <a:srgbClr val="FFFF00"/>
                </a:solidFill>
              </a:rPr>
              <a:t>Реабилитовать</a:t>
            </a:r>
            <a:r>
              <a:rPr lang="ru-RU" sz="2400" b="1" dirty="0">
                <a:solidFill>
                  <a:srgbClr val="FFFF00"/>
                </a:solidFill>
              </a:rPr>
              <a:t> без его активного участия в этом процессе невозможно.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Этот принцип реабилитации психически больных назван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принципом партнерства.</a:t>
            </a: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185513" y="44624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83940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ru-RU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Основная цель социальных организаций:</a:t>
            </a:r>
            <a:br>
              <a:rPr lang="ru-RU" sz="2000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Помогать проживающим в домах-интернатах, успешно функционировать в избранном ими окружении, в котором они живут,  общаться, заниматься посильным трудом – при условии помощи профессионалов.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169315" y="56535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227721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Основными Целями должно  являться повышение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304800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92D050"/>
                </a:solidFill>
              </a:rPr>
              <a:t>психологической адаптации, </a:t>
            </a:r>
          </a:p>
          <a:p>
            <a:r>
              <a:rPr lang="ru-RU" sz="2400" b="1" dirty="0">
                <a:solidFill>
                  <a:srgbClr val="00B0F0"/>
                </a:solidFill>
              </a:rPr>
              <a:t>повышение уровня самооценки,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улучшение качества жизни,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повышение возможности взаимодействия в коллективе, </a:t>
            </a:r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2281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29781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получение удовлетворения от жизни,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привлечение внимания общественности к нуждам и потребностям проживающих  в доме-интернате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5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17242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CFG\Desktop\МОИ ДОКУМЕНТЫ\ФЛЕШКА\Для Мурованки\волонтё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344816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Рисунок2"/>
          <p:cNvPicPr/>
          <p:nvPr/>
        </p:nvPicPr>
        <p:blipFill>
          <a:blip r:embed="rId3" cstate="print"/>
          <a:srcRect l="28537" t="13551" r="29010" b="50514"/>
          <a:stretch>
            <a:fillRect/>
          </a:stretch>
        </p:blipFill>
        <p:spPr bwMode="auto">
          <a:xfrm>
            <a:off x="0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25715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При этом задачами  являлось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636912"/>
            <a:ext cx="6400800" cy="284948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200" b="1" dirty="0">
                <a:solidFill>
                  <a:srgbClr val="FFFF00"/>
                </a:solidFill>
              </a:rPr>
              <a:t>Выявление контингента проживающих, способных участвовать в тренингах различного уровня.</a:t>
            </a:r>
          </a:p>
          <a:p>
            <a:pPr lvl="0"/>
            <a:r>
              <a:rPr lang="ru-RU" sz="4200" b="1" dirty="0">
                <a:solidFill>
                  <a:srgbClr val="FFFF00"/>
                </a:solidFill>
              </a:rPr>
              <a:t>С помощью тестов определить уровень и степень  </a:t>
            </a:r>
            <a:r>
              <a:rPr lang="ru-RU" sz="4200" b="1" dirty="0" err="1">
                <a:solidFill>
                  <a:srgbClr val="FFFF00"/>
                </a:solidFill>
              </a:rPr>
              <a:t>дефицитарных</a:t>
            </a:r>
            <a:r>
              <a:rPr lang="ru-RU" sz="4200" b="1" dirty="0">
                <a:solidFill>
                  <a:srgbClr val="FFFF00"/>
                </a:solidFill>
              </a:rPr>
              <a:t> личностных качеств, навыков, умений.</a:t>
            </a:r>
          </a:p>
          <a:p>
            <a:r>
              <a:rPr lang="ru-RU" sz="4200" b="1" dirty="0">
                <a:solidFill>
                  <a:srgbClr val="FFFF00"/>
                </a:solidFill>
              </a:rPr>
              <a:t>Постановка ближайших и отдаленных целей для стимуляции мотивации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5" y="724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126688" y="1799164"/>
            <a:ext cx="7345362" cy="379007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Согласно статье 17 (Конвенции ООН 2006г) каждый человек с ограничением имеет, как и любой другой человек, право на уважение его физической и духовной неприкосновенности, на их развитие.</a:t>
            </a:r>
          </a:p>
          <a:p>
            <a:pPr indent="0">
              <a:buNone/>
            </a:pP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100392" y="44624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151256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Что уже сделано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200" b="1" i="1" dirty="0">
                <a:solidFill>
                  <a:schemeClr val="bg1"/>
                </a:solidFill>
              </a:rPr>
              <a:t>Усовершенствование окружающей среды</a:t>
            </a:r>
            <a:r>
              <a:rPr lang="ru-RU" sz="2200" b="1" dirty="0">
                <a:solidFill>
                  <a:schemeClr val="bg1"/>
                </a:solidFill>
              </a:rPr>
              <a:t>: </a:t>
            </a:r>
            <a:r>
              <a:rPr lang="ru-RU" sz="2400" b="1" dirty="0">
                <a:solidFill>
                  <a:srgbClr val="FFFF00"/>
                </a:solidFill>
              </a:rPr>
              <a:t>окраска помещений и палат в светлые и яркие тона, высадка и в помещениях и на прилегающей территории ярких растений, обустройство уютных уголков по типу «японских садиков» и т.п.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5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4126661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Что уже сделано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>
                <a:solidFill>
                  <a:srgbClr val="002060"/>
                </a:solidFill>
              </a:rPr>
              <a:t>4.Спортивные мероприятия</a:t>
            </a:r>
          </a:p>
          <a:p>
            <a:pPr lvl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с привлечением как можно большего количества как участников, так и зрителей. 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0" y="46703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47142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FG\Desktop\МОИ ДОКУМЕНТЫ\ФЛЕШКА\Для Мурованки\футб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59"/>
            <a:ext cx="6696744" cy="44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исунок2"/>
          <p:cNvPicPr/>
          <p:nvPr/>
        </p:nvPicPr>
        <p:blipFill>
          <a:blip r:embed="rId3" cstate="print"/>
          <a:srcRect l="28537" t="13551" r="29010" b="50514"/>
          <a:stretch>
            <a:fillRect/>
          </a:stretch>
        </p:blipFill>
        <p:spPr bwMode="auto">
          <a:xfrm>
            <a:off x="8182616" y="3906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182527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Что сделано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dirty="0">
                <a:solidFill>
                  <a:srgbClr val="FFFF00"/>
                </a:solidFill>
              </a:rPr>
              <a:t>Танцевальные часы с организацией «свободных движений» и обучению специальных танцевальных движений. Также должны присутствовать </a:t>
            </a:r>
          </a:p>
          <a:p>
            <a:pPr lvl="0">
              <a:buNone/>
            </a:pPr>
            <a:r>
              <a:rPr lang="ru-RU" sz="2400" dirty="0">
                <a:solidFill>
                  <a:srgbClr val="FFFF00"/>
                </a:solidFill>
              </a:rPr>
              <a:t>не только участники, но и зрители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3182" y="724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1206287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Что сделано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88840"/>
            <a:ext cx="6400800" cy="3497561"/>
          </a:xfrm>
        </p:spPr>
        <p:txBody>
          <a:bodyPr/>
          <a:lstStyle/>
          <a:p>
            <a:pPr lvl="0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Когнитивные тренинги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lvl="0"/>
            <a:r>
              <a:rPr lang="ru-RU" sz="2400" dirty="0">
                <a:solidFill>
                  <a:srgbClr val="FFFF00"/>
                </a:solidFill>
              </a:rPr>
              <a:t>чтение вслух, обсуждение прочитанного, игра в «почту»-обращение друг к другу с вопросами, разыгрывание сказок, сценариев, возможно придуманных самими проживающими,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5" y="66368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96299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Музыкальные занятия, игры, встречи, концерты</a:t>
            </a:r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0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1070042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Трудотерапия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88840"/>
            <a:ext cx="6400800" cy="3497561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один из важнейших методов лечения и восстановления трудоспособности психически больных. Она позволяет уменьшить и компенсировать дефекты психики, увеличивающиеся в связи с фактором бездействия, связанного как с особенностями психических болезней, так и с длительным пребыванием в закрытых учреждениях.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4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2819245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FG\Desktop\МОИ ДОКУМЕНТЫ\ФЛЕШКА\Для Мурованки\субботник в Мурован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0567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исунок2"/>
          <p:cNvPicPr/>
          <p:nvPr/>
        </p:nvPicPr>
        <p:blipFill>
          <a:blip r:embed="rId3" cstate="print"/>
          <a:srcRect l="28537" t="13551" r="29010" b="50514"/>
          <a:stretch>
            <a:fillRect/>
          </a:stretch>
        </p:blipFill>
        <p:spPr bwMode="auto">
          <a:xfrm>
            <a:off x="0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2087190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</a:rPr>
              <a:t>Все указанные задачи реализуются в процессе различной трудовой деятельности разной сложности и разного уровня в зависимости от резервных возможностей проживающих, соответственно проведенной предварительной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индивидуальной Диагностики.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5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413069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551837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 этими целями во многих странах существуют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Программа общественной поддержки (ПОП)</a:t>
            </a:r>
            <a:r>
              <a:rPr lang="ru-RU" sz="2400" dirty="0">
                <a:solidFill>
                  <a:srgbClr val="FFFF00"/>
                </a:solidFill>
              </a:rPr>
              <a:t>. Программа реабилитации должна быть сугубо индивидуальной и исходить из нужд каждого конкретного проживающего</a:t>
            </a:r>
          </a:p>
        </p:txBody>
      </p:sp>
      <p:pic>
        <p:nvPicPr>
          <p:cNvPr id="5" name="Рисунок 4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0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3926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410267"/>
            <a:ext cx="7488832" cy="2178973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   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Реабилитация в домах-интернатах заключается в том, чтобы </a:t>
            </a:r>
            <a:r>
              <a:rPr lang="ru-RU" sz="2000" b="1" dirty="0">
                <a:solidFill>
                  <a:schemeClr val="bg1"/>
                </a:solidFill>
              </a:rPr>
              <a:t>найти и </a:t>
            </a:r>
            <a:r>
              <a:rPr lang="ru-RU" sz="1800" b="1" dirty="0">
                <a:solidFill>
                  <a:schemeClr val="bg1"/>
                </a:solidFill>
              </a:rPr>
              <a:t>способствовать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реализации сохранившихся потребностей человека, пусть даже им </a:t>
            </a:r>
            <a:r>
              <a:rPr lang="ru-RU" sz="1800" b="1" dirty="0" err="1">
                <a:solidFill>
                  <a:schemeClr val="bg2">
                    <a:lumMod val="50000"/>
                  </a:schemeClr>
                </a:solidFill>
              </a:rPr>
              <a:t>неосозноваемых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764704"/>
            <a:ext cx="7056784" cy="2232248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</a:p>
          <a:p>
            <a:endParaRPr lang="ru-RU" sz="2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Задача реабилитации</a:t>
            </a:r>
            <a:r>
              <a:rPr lang="ru-RU" dirty="0">
                <a:solidFill>
                  <a:srgbClr val="FFFF00"/>
                </a:solidFill>
              </a:rPr>
              <a:t> – воссоздать, по мере возможности, недостающие психические функции, научить правильно чувствовать и воспринимать окружающую реальность. </a:t>
            </a:r>
          </a:p>
          <a:p>
            <a:pPr algn="l">
              <a:lnSpc>
                <a:spcPct val="115000"/>
              </a:lnSpc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D:\КОНФЕРЕНЦИЯ АПРЕЛЬ\королева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26" y="5085184"/>
            <a:ext cx="21149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Рисунок2"/>
          <p:cNvPicPr/>
          <p:nvPr/>
        </p:nvPicPr>
        <p:blipFill>
          <a:blip r:embed="rId3" cstate="print"/>
          <a:srcRect l="28537" t="13551" r="29010" b="50514"/>
          <a:stretch>
            <a:fillRect/>
          </a:stretch>
        </p:blipFill>
        <p:spPr bwMode="auto">
          <a:xfrm>
            <a:off x="8208645" y="27039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1215938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FF00"/>
                </a:solidFill>
              </a:rPr>
              <a:t>Формы поддержки в сфере </a:t>
            </a:r>
            <a:r>
              <a:rPr lang="ru-RU" sz="2800" b="1" dirty="0">
                <a:solidFill>
                  <a:srgbClr val="FF0000"/>
                </a:solidFill>
              </a:rPr>
              <a:t>физической</a:t>
            </a:r>
            <a:r>
              <a:rPr lang="ru-RU" sz="2800" dirty="0">
                <a:solidFill>
                  <a:srgbClr val="FFFF00"/>
                </a:solidFill>
              </a:rPr>
              <a:t> реабилитации всегда конкретны: костыли и кресла-коляски, трости, пандусы т.д.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800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188979" y="46703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907699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rgbClr val="FF0000"/>
                </a:solidFill>
              </a:rPr>
              <a:t>психиатрической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реабилитации, будь ее цель профессиональной, образовательной или направленной на независимое проживание, жизненно необходима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поддержка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0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2509126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Для совершенствования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88840"/>
            <a:ext cx="6400800" cy="3497561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FFFF00"/>
                </a:solidFill>
              </a:rPr>
              <a:t>Создание дополнительной сети поддержки путем привлечения добровольцев.</a:t>
            </a:r>
          </a:p>
          <a:p>
            <a:pPr lvl="0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Более активное вовлечение пациентов в естественные структуры (например, церкви, клубы), уже существующие в сообществе по месту жительства.</a:t>
            </a:r>
          </a:p>
          <a:p>
            <a:endParaRPr lang="ru-RU" sz="2400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172784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1852040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Объединение групп людей со сходными проблемами в сеть поддержки.</a:t>
            </a:r>
          </a:p>
          <a:p>
            <a:pPr lvl="0"/>
            <a:r>
              <a:rPr lang="ru-RU" sz="2800" b="1" dirty="0">
                <a:solidFill>
                  <a:srgbClr val="0070C0"/>
                </a:solidFill>
              </a:rPr>
              <a:t>Расширение функций сети поддержки.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35861" y="116632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2394843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Возможно изменение существующей структуры (семья и друзья) с целью </a:t>
            </a:r>
            <a:r>
              <a:rPr lang="ru-RU" sz="2800" b="1" i="1" dirty="0">
                <a:solidFill>
                  <a:srgbClr val="FFFF00"/>
                </a:solidFill>
              </a:rPr>
              <a:t>обязательного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усиления их поддерживающих действия.</a:t>
            </a: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182330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474913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rgbClr val="FFFF00"/>
                </a:solidFill>
              </a:rPr>
              <a:t>лица с психическими расстройствами должны получать необходимую и желательную помощь, не уронив при этом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своего человеческого достоинства. </a:t>
            </a:r>
          </a:p>
          <a:p>
            <a:endParaRPr lang="ru-RU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16482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160381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Не меньшее значение следует придавать отношению общества к психически больным и задачам психиатрических служб.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613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Путевка в дом-интернат – это уже не билет в одну сторону!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182330" y="10842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1659952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115616" y="2636912"/>
            <a:ext cx="6724600" cy="288032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Счастливей всех тот, кто без тревоги ждет завтрашнего дня: он уверен, что    принадлежит сам себе.                     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</a:p>
          <a:p>
            <a:r>
              <a:rPr lang="ru-RU" dirty="0">
                <a:solidFill>
                  <a:srgbClr val="FFFF00"/>
                </a:solidFill>
              </a:rPr>
              <a:t>                                                                       Сенека</a:t>
            </a:r>
          </a:p>
        </p:txBody>
      </p:sp>
      <p:pic>
        <p:nvPicPr>
          <p:cNvPr id="15362" name="Picture 2" descr="D:\КОНФЕРЕНЦИЯ АПРЕЛЬ\королева\lo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775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исунок2"/>
          <p:cNvPicPr/>
          <p:nvPr/>
        </p:nvPicPr>
        <p:blipFill>
          <a:blip r:embed="rId3" cstate="print"/>
          <a:srcRect l="28537" t="13551" r="29010" b="50514"/>
          <a:stretch>
            <a:fillRect/>
          </a:stretch>
        </p:blipFill>
        <p:spPr bwMode="auto">
          <a:xfrm>
            <a:off x="8195345" y="5959264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2399880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124744"/>
            <a:ext cx="6248400" cy="19457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CFG\Desktop\МОИ ДОКУМЕНТЫ\ФЛЕШКА\Для Мурованки\строите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16824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исунок2"/>
          <p:cNvPicPr/>
          <p:nvPr/>
        </p:nvPicPr>
        <p:blipFill>
          <a:blip r:embed="rId3" cstate="print"/>
          <a:srcRect l="28537" t="13551" r="29010" b="50514"/>
          <a:stretch>
            <a:fillRect/>
          </a:stretch>
        </p:blipFill>
        <p:spPr bwMode="auto">
          <a:xfrm>
            <a:off x="35861" y="3906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6059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49624"/>
            <a:ext cx="7416824" cy="3510880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buNone/>
            </a:pPr>
            <a:endParaRPr lang="ru-RU" sz="1600" dirty="0"/>
          </a:p>
          <a:p>
            <a:pPr indent="0">
              <a:lnSpc>
                <a:spcPct val="120000"/>
              </a:lnSpc>
              <a:buNone/>
            </a:pPr>
            <a:r>
              <a:rPr lang="ru-RU" sz="2800" dirty="0">
                <a:solidFill>
                  <a:srgbClr val="FFFF00"/>
                </a:solidFill>
              </a:rPr>
              <a:t>Для эффективной реабилитации необходима квалифицированная оценка </a:t>
            </a:r>
            <a:r>
              <a:rPr lang="ru-RU" sz="2800" b="1" dirty="0">
                <a:solidFill>
                  <a:srgbClr val="FFFF00"/>
                </a:solidFill>
              </a:rPr>
              <a:t>потенциальных возможностей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каждого проживающего.</a:t>
            </a:r>
          </a:p>
          <a:p>
            <a:pPr indent="0">
              <a:lnSpc>
                <a:spcPct val="120000"/>
              </a:lnSpc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5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084515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052736"/>
            <a:ext cx="6248400" cy="2017806"/>
          </a:xfrm>
        </p:spPr>
        <p:txBody>
          <a:bodyPr>
            <a:normAutofit fontScale="77500" lnSpcReduction="20000"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4600" b="1" dirty="0">
                <a:solidFill>
                  <a:srgbClr val="C00000"/>
                </a:solidFill>
              </a:rPr>
              <a:t>Благодарю за   внимание и   терпение!</a:t>
            </a:r>
          </a:p>
          <a:p>
            <a:endParaRPr lang="ru-RU" sz="4600" dirty="0"/>
          </a:p>
        </p:txBody>
      </p:sp>
      <p:pic>
        <p:nvPicPr>
          <p:cNvPr id="4" name="Рисунок 3" descr="прикольные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328592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07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800" dirty="0">
                <a:solidFill>
                  <a:srgbClr val="FFFF00"/>
                </a:solidFill>
              </a:rPr>
              <a:t>Программа психиатрической реабилитации должна приспосабливаться к </a:t>
            </a:r>
            <a:r>
              <a:rPr lang="ru-RU" sz="2800" b="1" dirty="0">
                <a:solidFill>
                  <a:srgbClr val="FFFF00"/>
                </a:solidFill>
              </a:rPr>
              <a:t>уровню функционирования</a:t>
            </a:r>
            <a:r>
              <a:rPr lang="ru-RU" sz="2800" dirty="0">
                <a:solidFill>
                  <a:srgbClr val="FFFF00"/>
                </a:solidFill>
              </a:rPr>
              <a:t> пациентов.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FF00"/>
                </a:solidFill>
              </a:rPr>
              <a:t> Очень важно соотнести «актив» и «пассив» каждого пациента, позитивные и негативные моменты, обращая в первую очередь внимание на следующее:</a:t>
            </a:r>
          </a:p>
          <a:p>
            <a:pPr indent="0">
              <a:buNone/>
            </a:pPr>
            <a:endParaRPr lang="ru-RU" sz="2800" dirty="0"/>
          </a:p>
        </p:txBody>
      </p:sp>
      <p:pic>
        <p:nvPicPr>
          <p:cNvPr id="4" name="Рисунок 3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5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61457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899592" y="1052736"/>
            <a:ext cx="7488832" cy="4662280"/>
          </a:xfrm>
        </p:spPr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FFFF00"/>
                </a:solidFill>
              </a:rPr>
              <a:t>реабилитационное вмешательство направлено не на причины болезни, а на функционирование личности в настоящее время;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улучшение функционирования личности в конкретном окружении;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предоставление поддержки окружения</a:t>
            </a:r>
          </a:p>
          <a:p>
            <a:endParaRPr lang="ru-RU" sz="2400" b="1" dirty="0"/>
          </a:p>
          <a:p>
            <a:pPr indent="0" algn="ctr">
              <a:lnSpc>
                <a:spcPct val="100000"/>
              </a:lnSpc>
              <a:buNone/>
            </a:pPr>
            <a:endParaRPr lang="ru-RU" sz="2400" b="1" i="1" u="sng" dirty="0"/>
          </a:p>
        </p:txBody>
      </p:sp>
      <p:pic>
        <p:nvPicPr>
          <p:cNvPr id="3" name="Рисунок 2" descr="Рисунок2"/>
          <p:cNvPicPr/>
          <p:nvPr/>
        </p:nvPicPr>
        <p:blipFill>
          <a:blip r:embed="rId2" cstate="print"/>
          <a:srcRect l="28537" t="13551" r="29010" b="50514"/>
          <a:stretch>
            <a:fillRect/>
          </a:stretch>
        </p:blipFill>
        <p:spPr bwMode="auto">
          <a:xfrm>
            <a:off x="8208645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343455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47800" y="3484795"/>
            <a:ext cx="6248400" cy="145637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улучшение его социальных связей и профилактику полной изоляции (что наиболее важно для проживающих в закрытых домах-интернатах)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043608" y="1503680"/>
            <a:ext cx="7056784" cy="15668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Необходимо создать все условия заниматься тем, что человеку нравится и приносит удовлетворение, развивать его творческий потенциал, достижение автономности в стиле жизни,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199" name="Picture 7" descr="D:\КОНФЕРЕНЦИЯ АПРЕЛЬ\королева\5gLO3fu3X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398101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исунок2"/>
          <p:cNvPicPr/>
          <p:nvPr/>
        </p:nvPicPr>
        <p:blipFill>
          <a:blip r:embed="rId3" cstate="print"/>
          <a:srcRect l="28537" t="13551" r="29010" b="50514"/>
          <a:stretch>
            <a:fillRect/>
          </a:stretch>
        </p:blipFill>
        <p:spPr bwMode="auto">
          <a:xfrm>
            <a:off x="8208645" y="0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43347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429000"/>
            <a:ext cx="4896544" cy="145637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прогрессирующее эмоциональное оскудение, (из-за дефицита эмоциональных контактов) </a:t>
            </a:r>
            <a:br>
              <a:rPr lang="ru-RU" sz="2000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503680"/>
            <a:ext cx="7704856" cy="15668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 качестве основных симптомов психического дефицита при умственной отсталости чаще всего рассматриваются:</a:t>
            </a:r>
          </a:p>
        </p:txBody>
      </p:sp>
      <p:pic>
        <p:nvPicPr>
          <p:cNvPr id="10242" name="Picture 2" descr="D:\КОНФЕРЕНЦИЯ АПРЕЛЬ\королева\povedenie_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008438" cy="16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Рисунок2"/>
          <p:cNvPicPr/>
          <p:nvPr/>
        </p:nvPicPr>
        <p:blipFill>
          <a:blip r:embed="rId3" cstate="print"/>
          <a:srcRect l="28537" t="13551" r="29010" b="50514"/>
          <a:stretch>
            <a:fillRect/>
          </a:stretch>
        </p:blipFill>
        <p:spPr bwMode="auto">
          <a:xfrm>
            <a:off x="9919" y="44492"/>
            <a:ext cx="93535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" h="12700"/>
          </a:sp3d>
        </p:spPr>
      </p:pic>
    </p:spTree>
    <p:extLst>
      <p:ext uri="{BB962C8B-B14F-4D97-AF65-F5344CB8AC3E}">
        <p14:creationId xmlns:p14="http://schemas.microsoft.com/office/powerpoint/2010/main" val="110721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899592" y="928670"/>
            <a:ext cx="7488832" cy="3940490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sz="2800" b="1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нарастающее (из-за постоянного пребывания в закрытом учреждении) снижение активности (пассивность, </a:t>
            </a:r>
            <a:r>
              <a:rPr lang="ru-RU" sz="2400" b="1" dirty="0" err="1">
                <a:solidFill>
                  <a:srgbClr val="FFFF00"/>
                </a:solidFill>
              </a:rPr>
              <a:t>гипобулия</a:t>
            </a:r>
            <a:r>
              <a:rPr lang="ru-RU" sz="2400" b="1" dirty="0">
                <a:solidFill>
                  <a:srgbClr val="FFFF00"/>
                </a:solidFill>
              </a:rPr>
              <a:t>, редукция энергетического потенциала, динамическое опустошение), </a:t>
            </a:r>
          </a:p>
          <a:p>
            <a:pPr indent="0">
              <a:buNone/>
            </a:pPr>
            <a:r>
              <a:rPr lang="ru-RU" sz="2400" b="1" dirty="0">
                <a:solidFill>
                  <a:srgbClr val="7030A0"/>
                </a:solidFill>
              </a:rPr>
              <a:t>вторичная  регрессия личности, её </a:t>
            </a:r>
            <a:r>
              <a:rPr lang="ru-RU" sz="2400" b="1" dirty="0" err="1">
                <a:solidFill>
                  <a:srgbClr val="7030A0"/>
                </a:solidFill>
              </a:rPr>
              <a:t>инфантилизация</a:t>
            </a:r>
            <a:r>
              <a:rPr lang="ru-RU" sz="2400" b="1" dirty="0">
                <a:solidFill>
                  <a:srgbClr val="7030A0"/>
                </a:solidFill>
              </a:rPr>
              <a:t>, отчуждение от общественной  жизни -«вторичный надлом» личности </a:t>
            </a:r>
          </a:p>
          <a:p>
            <a:pPr indent="0">
              <a:lnSpc>
                <a:spcPct val="12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0508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996</TotalTime>
  <Words>915</Words>
  <Application>Microsoft Office PowerPoint</Application>
  <PresentationFormat>Экран (4:3)</PresentationFormat>
  <Paragraphs>81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Constantia</vt:lpstr>
      <vt:lpstr>Garamond</vt:lpstr>
      <vt:lpstr>Times New Roman</vt:lpstr>
      <vt:lpstr>Wingdings</vt:lpstr>
      <vt:lpstr>Кутюр</vt:lpstr>
      <vt:lpstr>МИНИСТЕРСТВО ЗДРАВООХРАНЕНИЯ РЕСПУБЛИКИ БЕЛАРУСЬ УО «ГРОДНЕНСКИЙ ГОСУДАРСТВЕННЫЙ МЕДИЦИНСКИЙ УНИВЕРСИТЕТ»     Использование резервных возможностей проживающих в доме-интернате «Мурованка»в улучшении качества их жизни </vt:lpstr>
      <vt:lpstr>Презентация PowerPoint</vt:lpstr>
      <vt:lpstr>    Реабилитация в домах-интернатах заключается в том, чтобы найти и способствовать реализации сохранившихся потребностей человека, пусть даже им неосозноваемых.  </vt:lpstr>
      <vt:lpstr>Презентация PowerPoint</vt:lpstr>
      <vt:lpstr>ресурсы</vt:lpstr>
      <vt:lpstr>Презентация PowerPoint</vt:lpstr>
      <vt:lpstr>улучшение его социальных связей и профилактику полной изоляции (что наиболее важно для проживающих в закрытых домах-интернатах)</vt:lpstr>
      <vt:lpstr>прогрессирующее эмоциональное оскудение, (из-за дефицита эмоциональных контактов)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Основная цель социальных организаций: </vt:lpstr>
      <vt:lpstr>Основными Целями должно  являться повышение</vt:lpstr>
      <vt:lpstr>Презентация PowerPoint</vt:lpstr>
      <vt:lpstr>Презентация PowerPoint</vt:lpstr>
      <vt:lpstr>При этом задачами  являлось</vt:lpstr>
      <vt:lpstr>Что уже сделано</vt:lpstr>
      <vt:lpstr>Что уже сделано</vt:lpstr>
      <vt:lpstr>Презентация PowerPoint</vt:lpstr>
      <vt:lpstr>Что сделано</vt:lpstr>
      <vt:lpstr>Что сделано</vt:lpstr>
      <vt:lpstr>Презентация PowerPoint</vt:lpstr>
      <vt:lpstr>Трудотерапия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совершенствования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Андрей Масюк</cp:lastModifiedBy>
  <cp:revision>78</cp:revision>
  <dcterms:created xsi:type="dcterms:W3CDTF">2014-04-08T17:36:48Z</dcterms:created>
  <dcterms:modified xsi:type="dcterms:W3CDTF">2017-10-08T18:21:55Z</dcterms:modified>
</cp:coreProperties>
</file>