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6" r:id="rId10"/>
    <p:sldId id="267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0F0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00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6B3E2-BD66-4B10-B636-C1690ADC4FE2}" type="datetimeFigureOut">
              <a:rPr lang="ru-RU"/>
              <a:pPr>
                <a:defRPr/>
              </a:pPr>
              <a:t>15.06.2017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B011E-9022-4049-9DE8-9A0DE1ED82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B7D10-25F0-432B-8970-1E38AC927EBE}" type="datetimeFigureOut">
              <a:rPr lang="ru-RU"/>
              <a:pPr>
                <a:defRPr/>
              </a:pPr>
              <a:t>15.06.2017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23E4D-DDAD-48C3-91F7-1386ACAC9C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2CFA1-8225-46AC-A72D-9F412459DB32}" type="datetimeFigureOut">
              <a:rPr lang="ru-RU"/>
              <a:pPr>
                <a:defRPr/>
              </a:pPr>
              <a:t>15.06.2017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4A624-EEBF-4A37-A08B-83ACFE06B5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3473E-6C26-4733-A632-56A94AC87ABE}" type="datetimeFigureOut">
              <a:rPr lang="ru-RU"/>
              <a:pPr>
                <a:defRPr/>
              </a:pPr>
              <a:t>15.06.2017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DE6ED-9A1C-4160-963B-999AE361B1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48988-C265-4C2D-9492-F85AEE97924B}" type="datetimeFigureOut">
              <a:rPr lang="ru-RU"/>
              <a:pPr>
                <a:defRPr/>
              </a:pPr>
              <a:t>15.06.2017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2FAFA-29BD-4FC8-9291-D4E63B8AA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6E0EE-8CDB-4A17-931A-CE5FA81F313F}" type="datetimeFigureOut">
              <a:rPr lang="ru-RU"/>
              <a:pPr>
                <a:defRPr/>
              </a:pPr>
              <a:t>15.06.2017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E8575-D2FD-4A1B-A8AF-3D8744F4AD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3EA7D-844C-44CD-A57D-E18E4591F354}" type="datetimeFigureOut">
              <a:rPr lang="ru-RU"/>
              <a:pPr>
                <a:defRPr/>
              </a:pPr>
              <a:t>15.06.2017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755A2-3ACC-491A-9EAF-41B2FEA9FF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E428C-1299-4AA9-93DB-76002D4A9716}" type="datetimeFigureOut">
              <a:rPr lang="ru-RU"/>
              <a:pPr>
                <a:defRPr/>
              </a:pPr>
              <a:t>15.06.2017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1210B-D3C5-4510-B555-4734E9780E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FC6A5-B9EC-4EE0-AFE4-516BB15ACE11}" type="datetimeFigureOut">
              <a:rPr lang="ru-RU"/>
              <a:pPr>
                <a:defRPr/>
              </a:pPr>
              <a:t>15.06.2017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2C991-3B51-4FFF-9A05-94774F5D17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8BC13-C06E-4CAE-B663-7397BFAAE042}" type="datetimeFigureOut">
              <a:rPr lang="ru-RU"/>
              <a:pPr>
                <a:defRPr/>
              </a:pPr>
              <a:t>15.06.2017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334E9-1AA7-4135-9147-97FAD34C78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47E82-8382-4BDB-A157-13031701DAFE}" type="datetimeFigureOut">
              <a:rPr lang="ru-RU"/>
              <a:pPr>
                <a:defRPr/>
              </a:pPr>
              <a:t>15.06.2017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8B499-CBF1-4C3C-98E5-206AA75DE0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E0B2A682-DC9C-4C2F-95DD-7F3F65C6BA21}" type="datetimeFigureOut">
              <a:rPr lang="ru-RU"/>
              <a:pPr>
                <a:defRPr/>
              </a:pPr>
              <a:t>15.06.2017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72A3DF7-FCB4-4C9C-B35B-37B6D2FB57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1" r:id="rId2"/>
    <p:sldLayoutId id="2147483853" r:id="rId3"/>
    <p:sldLayoutId id="2147483850" r:id="rId4"/>
    <p:sldLayoutId id="2147483854" r:id="rId5"/>
    <p:sldLayoutId id="2147483849" r:id="rId6"/>
    <p:sldLayoutId id="2147483848" r:id="rId7"/>
    <p:sldLayoutId id="2147483855" r:id="rId8"/>
    <p:sldLayoutId id="2147483847" r:id="rId9"/>
    <p:sldLayoutId id="2147483846" r:id="rId10"/>
    <p:sldLayoutId id="214748384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8596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Национальный механизм </a:t>
            </a:r>
            <a:br>
              <a:rPr lang="ru-RU" sz="26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sz="26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республики Беларусь по реализации положений конвенции ООН</a:t>
            </a:r>
            <a:r>
              <a:rPr lang="ru-RU" sz="2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ru-RU" sz="2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sz="26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 правах инвалидов</a:t>
            </a:r>
            <a:endParaRPr lang="ru-RU" sz="26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98500" y="3429000"/>
            <a:ext cx="7848600" cy="19859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  <a:defRPr/>
            </a:pPr>
            <a:r>
              <a:rPr lang="ru-RU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Закревская  Анна  Александровна,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НИИ труда Минтруда и соцзащиты</a:t>
            </a:r>
            <a:endParaRPr lang="ru-RU" sz="1800" dirty="0">
              <a:solidFill>
                <a:schemeClr val="accent3">
                  <a:lumMod val="5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850" y="1268413"/>
            <a:ext cx="8459788" cy="3444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000" b="1" u="sng">
                <a:solidFill>
                  <a:srgbClr val="217436"/>
                </a:solidFill>
                <a:ea typeface="Arial Unicode MS" pitchFamily="34" charset="-128"/>
                <a:cs typeface="Arial Unicode MS" pitchFamily="34" charset="-128"/>
              </a:rPr>
              <a:t>Участники реализации Национального плана:</a:t>
            </a:r>
          </a:p>
          <a:p>
            <a:pPr algn="just"/>
            <a:r>
              <a:rPr lang="ru-RU" sz="2000">
                <a:solidFill>
                  <a:srgbClr val="1B417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республикански</a:t>
            </a:r>
            <a:r>
              <a:rPr lang="ru-RU" sz="2000">
                <a:solidFill>
                  <a:srgbClr val="1B4171"/>
                </a:solidFill>
                <a:ea typeface="Arial Unicode MS" pitchFamily="34" charset="-128"/>
                <a:cs typeface="Arial Unicode MS" pitchFamily="34" charset="-128"/>
              </a:rPr>
              <a:t>е</a:t>
            </a:r>
            <a:r>
              <a:rPr lang="ru-RU" sz="2000">
                <a:solidFill>
                  <a:srgbClr val="1B417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орган</a:t>
            </a:r>
            <a:r>
              <a:rPr lang="ru-RU" sz="2000">
                <a:solidFill>
                  <a:srgbClr val="1B4171"/>
                </a:solidFill>
                <a:ea typeface="Arial Unicode MS" pitchFamily="34" charset="-128"/>
                <a:cs typeface="Arial Unicode MS" pitchFamily="34" charset="-128"/>
              </a:rPr>
              <a:t>ы</a:t>
            </a:r>
            <a:r>
              <a:rPr lang="ru-RU" sz="2000">
                <a:solidFill>
                  <a:srgbClr val="1B417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государственного управления,</a:t>
            </a:r>
            <a:endParaRPr lang="ru-RU" sz="2000">
              <a:solidFill>
                <a:srgbClr val="1B4171"/>
              </a:solidFill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ru-RU" sz="2000">
                <a:solidFill>
                  <a:srgbClr val="1B417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орган</a:t>
            </a:r>
            <a:r>
              <a:rPr lang="ru-RU" sz="2000">
                <a:solidFill>
                  <a:srgbClr val="1B4171"/>
                </a:solidFill>
                <a:ea typeface="Arial Unicode MS" pitchFamily="34" charset="-128"/>
                <a:cs typeface="Arial Unicode MS" pitchFamily="34" charset="-128"/>
              </a:rPr>
              <a:t>ы</a:t>
            </a:r>
            <a:r>
              <a:rPr lang="ru-RU" sz="2000">
                <a:solidFill>
                  <a:srgbClr val="1B417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исполнительной и судебной власти, </a:t>
            </a:r>
            <a:endParaRPr lang="ru-RU" sz="2000">
              <a:solidFill>
                <a:srgbClr val="1B4171"/>
              </a:solidFill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ru-RU" sz="2000">
                <a:solidFill>
                  <a:srgbClr val="1B417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облисполком</a:t>
            </a:r>
            <a:r>
              <a:rPr lang="ru-RU" sz="2000">
                <a:solidFill>
                  <a:srgbClr val="1B4171"/>
                </a:solidFill>
                <a:ea typeface="Arial Unicode MS" pitchFamily="34" charset="-128"/>
                <a:cs typeface="Arial Unicode MS" pitchFamily="34" charset="-128"/>
              </a:rPr>
              <a:t>ы</a:t>
            </a:r>
            <a:r>
              <a:rPr lang="ru-RU" sz="2000">
                <a:solidFill>
                  <a:srgbClr val="1B417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и Мински</a:t>
            </a:r>
            <a:r>
              <a:rPr lang="ru-RU" sz="2000">
                <a:solidFill>
                  <a:srgbClr val="1B4171"/>
                </a:solidFill>
                <a:ea typeface="Arial Unicode MS" pitchFamily="34" charset="-128"/>
                <a:cs typeface="Arial Unicode MS" pitchFamily="34" charset="-128"/>
              </a:rPr>
              <a:t>й</a:t>
            </a:r>
            <a:r>
              <a:rPr lang="ru-RU" sz="2000">
                <a:solidFill>
                  <a:srgbClr val="1B417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горисполком</a:t>
            </a:r>
            <a:r>
              <a:rPr lang="ru-RU" sz="2000">
                <a:solidFill>
                  <a:srgbClr val="1B4171"/>
                </a:solidFill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pPr algn="just"/>
            <a:r>
              <a:rPr lang="ru-RU" sz="2000">
                <a:solidFill>
                  <a:srgbClr val="1B4171"/>
                </a:solidFill>
                <a:ea typeface="Arial Unicode MS" pitchFamily="34" charset="-128"/>
                <a:cs typeface="Arial Unicode MS" pitchFamily="34" charset="-128"/>
              </a:rPr>
              <a:t>общественные объединения инвалидов.</a:t>
            </a:r>
          </a:p>
          <a:p>
            <a:pPr algn="just"/>
            <a:endParaRPr lang="ru-RU" sz="2000">
              <a:solidFill>
                <a:srgbClr val="1B4171"/>
              </a:solidFill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ru-RU" sz="2000">
                <a:solidFill>
                  <a:srgbClr val="1B4171"/>
                </a:solidFill>
                <a:ea typeface="Arial Unicode MS" pitchFamily="34" charset="-128"/>
                <a:cs typeface="Arial Unicode MS" pitchFamily="34" charset="-128"/>
              </a:rPr>
              <a:t>План будет реализован</a:t>
            </a:r>
            <a:r>
              <a:rPr lang="ru-RU" sz="2000">
                <a:solidFill>
                  <a:srgbClr val="1B417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с привлечением </a:t>
            </a:r>
            <a:r>
              <a:rPr lang="ru-RU" sz="2000">
                <a:solidFill>
                  <a:srgbClr val="950F0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научных организаций</a:t>
            </a:r>
            <a:r>
              <a:rPr lang="ru-RU" sz="2000">
                <a:solidFill>
                  <a:srgbClr val="1B417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а также </a:t>
            </a:r>
            <a:r>
              <a:rPr lang="ru-RU" sz="2000">
                <a:solidFill>
                  <a:srgbClr val="950F0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финансового и технического потенциала международных организаций в Республике Беларусь</a:t>
            </a:r>
            <a:r>
              <a:rPr lang="ru-RU" sz="2000">
                <a:solidFill>
                  <a:srgbClr val="1B4171"/>
                </a:solidFill>
                <a:ea typeface="Arial Unicode MS" pitchFamily="34" charset="-128"/>
                <a:cs typeface="Arial Unicode MS" pitchFamily="34" charset="-128"/>
              </a:rPr>
              <a:t>.</a:t>
            </a:r>
            <a:r>
              <a:rPr lang="ru-RU" sz="2000">
                <a:solidFill>
                  <a:srgbClr val="1B417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algn="just"/>
            <a:endParaRPr lang="ru-RU" sz="2000">
              <a:solidFill>
                <a:srgbClr val="1B417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ru-RU" sz="2000" b="1" u="sng">
                <a:solidFill>
                  <a:srgbClr val="217436"/>
                </a:solidFill>
                <a:ea typeface="Arial Unicode MS" pitchFamily="34" charset="-128"/>
                <a:cs typeface="Arial Unicode MS" pitchFamily="34" charset="-128"/>
              </a:rPr>
              <a:t>Срок реализации Национального плана: </a:t>
            </a:r>
            <a:r>
              <a:rPr lang="ru-RU" sz="2000">
                <a:solidFill>
                  <a:srgbClr val="950F01"/>
                </a:solidFill>
                <a:ea typeface="Arial Unicode MS" pitchFamily="34" charset="-128"/>
                <a:cs typeface="Arial Unicode MS" pitchFamily="34" charset="-128"/>
              </a:rPr>
              <a:t>2017-2015 годы (9 лет).</a:t>
            </a:r>
            <a:endParaRPr lang="ru-RU" sz="2000">
              <a:solidFill>
                <a:srgbClr val="950F0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8" name="Rectangle 14"/>
          <p:cNvSpPr>
            <a:spLocks/>
          </p:cNvSpPr>
          <p:nvPr/>
        </p:nvSpPr>
        <p:spPr bwMode="auto">
          <a:xfrm>
            <a:off x="107950" y="404813"/>
            <a:ext cx="8713788" cy="611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2563" indent="-182563" algn="ctr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ru-RU" sz="2400" b="1" u="sng">
                <a:solidFill>
                  <a:srgbClr val="217436"/>
                </a:solidFill>
              </a:rPr>
              <a:t>Отдельные новые меры:</a:t>
            </a: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</a:pPr>
            <a:r>
              <a:rPr lang="ru-RU" sz="1400">
                <a:solidFill>
                  <a:srgbClr val="1B417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введение новых понятий в законодательство</a:t>
            </a:r>
            <a:r>
              <a:rPr lang="ru-RU" sz="1400">
                <a:solidFill>
                  <a:srgbClr val="1B4171"/>
                </a:solidFill>
                <a:ea typeface="Arial Unicode MS" pitchFamily="34" charset="-128"/>
                <a:cs typeface="Arial Unicode MS" pitchFamily="34" charset="-128"/>
              </a:rPr>
              <a:t> и выработка механизмов по их имплементации</a:t>
            </a:r>
            <a:r>
              <a:rPr lang="ru-RU" sz="1400">
                <a:solidFill>
                  <a:srgbClr val="1B417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ru-RU" sz="1400">
                <a:solidFill>
                  <a:srgbClr val="950F0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дискриминация по признаку инвалидности, универсальный дизайн, разумное приспособление, ясный язык, люди с инвалидностью</a:t>
            </a: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Tx/>
              <a:buChar char="-"/>
            </a:pPr>
            <a:r>
              <a:rPr lang="ru-RU" sz="1400">
                <a:solidFill>
                  <a:srgbClr val="1B417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обеспечение </a:t>
            </a:r>
            <a:r>
              <a:rPr lang="ru-RU" sz="1400">
                <a:solidFill>
                  <a:srgbClr val="950F0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доступности правосудия</a:t>
            </a:r>
            <a:r>
              <a:rPr lang="ru-RU" sz="1400">
                <a:solidFill>
                  <a:srgbClr val="1B417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для граждан с инвалидностью;</a:t>
            </a: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Tx/>
              <a:buChar char="-"/>
            </a:pPr>
            <a:r>
              <a:rPr lang="ru-RU" sz="1400">
                <a:solidFill>
                  <a:srgbClr val="1B417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расширение </a:t>
            </a:r>
            <a:r>
              <a:rPr lang="ru-RU" sz="1400">
                <a:solidFill>
                  <a:srgbClr val="950F0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правоспособности</a:t>
            </a:r>
            <a:r>
              <a:rPr lang="ru-RU" sz="1400">
                <a:solidFill>
                  <a:srgbClr val="1B417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Tx/>
              <a:buChar char="-"/>
            </a:pPr>
            <a:r>
              <a:rPr lang="ru-RU" sz="1400">
                <a:solidFill>
                  <a:srgbClr val="1B417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расширение прав в области выполнения </a:t>
            </a:r>
            <a:r>
              <a:rPr lang="ru-RU" sz="1400">
                <a:solidFill>
                  <a:srgbClr val="950F0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семейных обязанностей</a:t>
            </a:r>
            <a:r>
              <a:rPr lang="ru-RU" sz="1400">
                <a:solidFill>
                  <a:srgbClr val="1B417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Tx/>
              <a:buChar char="-"/>
            </a:pPr>
            <a:r>
              <a:rPr lang="ru-RU" sz="1400">
                <a:solidFill>
                  <a:srgbClr val="1B4171"/>
                </a:solidFill>
                <a:ea typeface="Arial Unicode MS" pitchFamily="34" charset="-128"/>
                <a:cs typeface="Arial Unicode MS" pitchFamily="34" charset="-128"/>
              </a:rPr>
              <a:t>с</a:t>
            </a:r>
            <a:r>
              <a:rPr lang="ru-RU" sz="1400">
                <a:solidFill>
                  <a:srgbClr val="1B417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овершенствование мер </a:t>
            </a:r>
            <a:r>
              <a:rPr lang="ru-RU" sz="1400">
                <a:solidFill>
                  <a:srgbClr val="950F0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социальной защиты</a:t>
            </a:r>
            <a:r>
              <a:rPr lang="ru-RU" sz="1400">
                <a:solidFill>
                  <a:srgbClr val="1B417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(воспитание детей, выхода из трудной жизненной ситуации, в том числе ситуации домашнего насилия)</a:t>
            </a: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Tx/>
              <a:buChar char="-"/>
            </a:pPr>
            <a:r>
              <a:rPr lang="ru-RU" sz="1400">
                <a:solidFill>
                  <a:srgbClr val="950F01"/>
                </a:solidFill>
                <a:ea typeface="Arial Unicode MS" pitchFamily="34" charset="-128"/>
                <a:cs typeface="Arial Unicode MS" pitchFamily="34" charset="-128"/>
              </a:rPr>
              <a:t>усиление </a:t>
            </a:r>
            <a:r>
              <a:rPr lang="ru-RU" sz="1400">
                <a:solidFill>
                  <a:srgbClr val="950F0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ответственности</a:t>
            </a:r>
            <a:r>
              <a:rPr lang="ru-RU" sz="1400">
                <a:solidFill>
                  <a:srgbClr val="1B417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за уклонение от исполнения требований по созданию условий для беспрепятственного доступа инвалидов к объектам социальной, инженерной и транспортной инфраструктуры</a:t>
            </a:r>
            <a:r>
              <a:rPr lang="ru-RU" sz="1400">
                <a:solidFill>
                  <a:srgbClr val="1B4171"/>
                </a:solidFill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Tx/>
              <a:buChar char="-"/>
            </a:pPr>
            <a:r>
              <a:rPr lang="ru-RU" sz="1400">
                <a:solidFill>
                  <a:srgbClr val="1B4171"/>
                </a:solidFill>
                <a:ea typeface="Arial Unicode MS" pitchFamily="34" charset="-128"/>
                <a:cs typeface="Arial Unicode MS" pitchFamily="34" charset="-128"/>
              </a:rPr>
              <a:t>внедрение механизма </a:t>
            </a:r>
            <a:r>
              <a:rPr lang="ru-RU" sz="1400">
                <a:solidFill>
                  <a:srgbClr val="950F01"/>
                </a:solidFill>
                <a:ea typeface="Arial Unicode MS" pitchFamily="34" charset="-128"/>
                <a:cs typeface="Arial Unicode MS" pitchFamily="34" charset="-128"/>
              </a:rPr>
              <a:t>ситуационной помощи</a:t>
            </a:r>
            <a:r>
              <a:rPr lang="ru-RU" sz="1400">
                <a:solidFill>
                  <a:srgbClr val="1B4171"/>
                </a:solidFill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Tx/>
              <a:buChar char="-"/>
            </a:pPr>
            <a:r>
              <a:rPr lang="ru-RU" sz="1400">
                <a:solidFill>
                  <a:srgbClr val="950F01"/>
                </a:solidFill>
                <a:ea typeface="Arial Unicode MS" pitchFamily="34" charset="-128"/>
                <a:cs typeface="Arial Unicode MS" pitchFamily="34" charset="-128"/>
              </a:rPr>
              <a:t>адаптация </a:t>
            </a:r>
            <a:r>
              <a:rPr lang="ru-RU" sz="1400">
                <a:solidFill>
                  <a:srgbClr val="950F0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информации</a:t>
            </a:r>
            <a:r>
              <a:rPr lang="ru-RU" sz="1400">
                <a:solidFill>
                  <a:srgbClr val="1B417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для разных категорий лиц с инвалидностью;</a:t>
            </a: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Tx/>
              <a:buChar char="-"/>
            </a:pPr>
            <a:r>
              <a:rPr lang="ru-RU" sz="1400">
                <a:solidFill>
                  <a:srgbClr val="1B417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введение права </a:t>
            </a:r>
            <a:r>
              <a:rPr lang="ru-RU" sz="1400">
                <a:solidFill>
                  <a:srgbClr val="950F0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самостоятельного выбора ТССР</a:t>
            </a:r>
            <a:r>
              <a:rPr lang="ru-RU" sz="1400">
                <a:solidFill>
                  <a:srgbClr val="1B417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Tx/>
              <a:buChar char="-"/>
            </a:pPr>
            <a:r>
              <a:rPr lang="ru-RU" sz="1400">
                <a:solidFill>
                  <a:srgbClr val="1B417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проработка вопроса о введении </a:t>
            </a:r>
            <a:r>
              <a:rPr lang="ru-RU" sz="1400">
                <a:solidFill>
                  <a:srgbClr val="950F0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«социальных показаний»</a:t>
            </a:r>
            <a:r>
              <a:rPr lang="ru-RU" sz="1400">
                <a:solidFill>
                  <a:srgbClr val="1B417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при определении мер социального обслуживания </a:t>
            </a: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Tx/>
              <a:buChar char="-"/>
            </a:pPr>
            <a:r>
              <a:rPr lang="ru-RU" sz="1400">
                <a:solidFill>
                  <a:srgbClr val="1B417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расширение </a:t>
            </a:r>
            <a:r>
              <a:rPr lang="ru-RU" sz="1400">
                <a:solidFill>
                  <a:srgbClr val="950F0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доступа к образованию</a:t>
            </a:r>
            <a:r>
              <a:rPr lang="ru-RU" sz="1400">
                <a:solidFill>
                  <a:srgbClr val="1B417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Tx/>
              <a:buChar char="-"/>
            </a:pPr>
            <a:r>
              <a:rPr lang="ru-RU" sz="1400">
                <a:solidFill>
                  <a:srgbClr val="1B417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усиление поддержки </a:t>
            </a:r>
            <a:r>
              <a:rPr lang="ru-RU" sz="1400">
                <a:solidFill>
                  <a:srgbClr val="950F0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социальных предприятий</a:t>
            </a:r>
            <a:r>
              <a:rPr lang="ru-RU" sz="1400">
                <a:solidFill>
                  <a:srgbClr val="1B417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использующих труд инвалидов;</a:t>
            </a: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Tx/>
              <a:buChar char="-"/>
            </a:pPr>
            <a:r>
              <a:rPr lang="ru-RU" sz="1400">
                <a:solidFill>
                  <a:srgbClr val="1B4171"/>
                </a:solidFill>
                <a:ea typeface="Arial Unicode MS" pitchFamily="34" charset="-128"/>
                <a:cs typeface="Arial Unicode MS" pitchFamily="34" charset="-128"/>
              </a:rPr>
              <a:t>расширение практики</a:t>
            </a:r>
            <a:r>
              <a:rPr lang="ru-RU" sz="1400">
                <a:solidFill>
                  <a:srgbClr val="1B417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1400">
                <a:solidFill>
                  <a:srgbClr val="950F0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назначени</a:t>
            </a:r>
            <a:r>
              <a:rPr lang="ru-RU" sz="1400">
                <a:solidFill>
                  <a:srgbClr val="950F01"/>
                </a:solidFill>
                <a:ea typeface="Arial Unicode MS" pitchFamily="34" charset="-128"/>
                <a:cs typeface="Arial Unicode MS" pitchFamily="34" charset="-128"/>
              </a:rPr>
              <a:t>я</a:t>
            </a:r>
            <a:r>
              <a:rPr lang="ru-RU" sz="1400">
                <a:solidFill>
                  <a:srgbClr val="950F0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на </a:t>
            </a:r>
            <a:r>
              <a:rPr lang="ru-RU" sz="1400">
                <a:solidFill>
                  <a:srgbClr val="950F01"/>
                </a:solidFill>
                <a:ea typeface="Arial Unicode MS" pitchFamily="34" charset="-128"/>
                <a:cs typeface="Arial Unicode MS" pitchFamily="34" charset="-128"/>
              </a:rPr>
              <a:t>государственные</a:t>
            </a:r>
            <a:r>
              <a:rPr lang="ru-RU" sz="1400">
                <a:solidFill>
                  <a:srgbClr val="950F0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должности</a:t>
            </a:r>
            <a:r>
              <a:rPr lang="ru-RU" sz="1400">
                <a:solidFill>
                  <a:srgbClr val="1B417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граждан с инвалидностью;</a:t>
            </a:r>
            <a:endParaRPr lang="ru-RU" sz="1400">
              <a:solidFill>
                <a:srgbClr val="1B4171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Tx/>
              <a:buChar char="-"/>
            </a:pPr>
            <a:r>
              <a:rPr lang="ru-RU" sz="1400">
                <a:solidFill>
                  <a:srgbClr val="1B4171"/>
                </a:solidFill>
                <a:ea typeface="Arial Unicode MS" pitchFamily="34" charset="-128"/>
                <a:cs typeface="Arial Unicode MS" pitchFamily="34" charset="-128"/>
              </a:rPr>
              <a:t>разработка эффективного механизма по реализации </a:t>
            </a:r>
            <a:r>
              <a:rPr lang="ru-RU" sz="1400">
                <a:solidFill>
                  <a:srgbClr val="950F01"/>
                </a:solidFill>
                <a:ea typeface="Arial Unicode MS" pitchFamily="34" charset="-128"/>
                <a:cs typeface="Arial Unicode MS" pitchFamily="34" charset="-128"/>
              </a:rPr>
              <a:t>предпринимательской инициативы</a:t>
            </a:r>
            <a:r>
              <a:rPr lang="ru-RU" sz="1400">
                <a:solidFill>
                  <a:srgbClr val="1B4171"/>
                </a:solidFill>
                <a:ea typeface="Arial Unicode MS" pitchFamily="34" charset="-128"/>
                <a:cs typeface="Arial Unicode MS" pitchFamily="34" charset="-128"/>
              </a:rPr>
              <a:t> граждан с инвалидностью;</a:t>
            </a: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Tx/>
              <a:buChar char="-"/>
            </a:pPr>
            <a:r>
              <a:rPr lang="ru-RU" sz="1400">
                <a:solidFill>
                  <a:srgbClr val="1B4171"/>
                </a:solidFill>
                <a:ea typeface="Arial Unicode MS" pitchFamily="34" charset="-128"/>
                <a:cs typeface="Arial Unicode MS" pitchFamily="34" charset="-128"/>
              </a:rPr>
              <a:t>совершенствование </a:t>
            </a:r>
            <a:r>
              <a:rPr lang="ru-RU" sz="1400">
                <a:solidFill>
                  <a:srgbClr val="950F01"/>
                </a:solidFill>
                <a:ea typeface="Arial Unicode MS" pitchFamily="34" charset="-128"/>
                <a:cs typeface="Arial Unicode MS" pitchFamily="34" charset="-128"/>
              </a:rPr>
              <a:t>статистики, укрепление международного сотрудничества и научного обеспечения</a:t>
            </a:r>
            <a:r>
              <a:rPr lang="ru-RU" sz="1400">
                <a:solidFill>
                  <a:srgbClr val="1B4171"/>
                </a:solidFill>
                <a:ea typeface="Arial Unicode MS" pitchFamily="34" charset="-128"/>
                <a:cs typeface="Arial Unicode MS" pitchFamily="34" charset="-128"/>
              </a:rPr>
              <a:t> выработки мер социальной интеграции граждан с инвалидностью</a:t>
            </a:r>
          </a:p>
          <a:p>
            <a:pPr marL="182563" indent="-18256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Tx/>
              <a:buChar char="-"/>
            </a:pPr>
            <a:endParaRPr lang="ru-RU" sz="1400">
              <a:solidFill>
                <a:srgbClr val="1B417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781300"/>
            <a:ext cx="82296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Благодарю за внимание</a:t>
            </a:r>
            <a:endParaRPr lang="ru-RU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404813"/>
            <a:ext cx="8785225" cy="6119812"/>
          </a:xfrm>
        </p:spPr>
        <p:txBody>
          <a:bodyPr>
            <a:normAutofit/>
          </a:bodyPr>
          <a:lstStyle/>
          <a:p>
            <a:pPr marL="0" indent="0" algn="just" eaLnBrk="1" hangingPunct="1">
              <a:spcBef>
                <a:spcPct val="0"/>
              </a:spcBef>
              <a:buFont typeface="Arial" charset="0"/>
              <a:buNone/>
            </a:pPr>
            <a:r>
              <a:rPr lang="ru-RU" b="1" u="sng" smtClean="0">
                <a:solidFill>
                  <a:srgbClr val="217436"/>
                </a:solidFill>
              </a:rPr>
              <a:t>Конвенция о правах инвалидов</a:t>
            </a:r>
            <a:r>
              <a:rPr lang="ru-RU" smtClean="0">
                <a:solidFill>
                  <a:srgbClr val="1B4171"/>
                </a:solidFill>
              </a:rPr>
              <a:t> — принята Генеральной Ассамблеей ООН 13 декабря 2006 года и вступила в силу 3 мая 2008 года. </a:t>
            </a:r>
          </a:p>
          <a:p>
            <a:pPr marL="0" indent="0" algn="just" eaLnBrk="1" hangingPunct="1">
              <a:spcBef>
                <a:spcPct val="0"/>
              </a:spcBef>
              <a:buFont typeface="Arial" charset="0"/>
              <a:buNone/>
            </a:pPr>
            <a:r>
              <a:rPr lang="ru-RU" smtClean="0">
                <a:solidFill>
                  <a:srgbClr val="1B4171"/>
                </a:solidFill>
              </a:rPr>
              <a:t>Одновременно с Конвенцией принят и вступил в силу Факультативный протокол к ней. </a:t>
            </a:r>
          </a:p>
          <a:p>
            <a:pPr marL="0" indent="0" algn="just" eaLnBrk="1" hangingPunct="1">
              <a:spcBef>
                <a:spcPct val="0"/>
              </a:spcBef>
              <a:buFont typeface="Arial" charset="0"/>
              <a:buNone/>
            </a:pPr>
            <a:r>
              <a:rPr lang="ru-RU" smtClean="0">
                <a:solidFill>
                  <a:srgbClr val="1B4171"/>
                </a:solidFill>
              </a:rPr>
              <a:t>По состоянию на 2017 год </a:t>
            </a:r>
            <a:r>
              <a:rPr lang="ru-RU" smtClean="0">
                <a:solidFill>
                  <a:srgbClr val="217436"/>
                </a:solidFill>
              </a:rPr>
              <a:t>173 государства </a:t>
            </a:r>
            <a:r>
              <a:rPr lang="ru-RU" smtClean="0">
                <a:solidFill>
                  <a:srgbClr val="1B4171"/>
                </a:solidFill>
              </a:rPr>
              <a:t>участвовало в Конвенции, </a:t>
            </a:r>
            <a:r>
              <a:rPr lang="ru-RU" smtClean="0">
                <a:solidFill>
                  <a:srgbClr val="217436"/>
                </a:solidFill>
              </a:rPr>
              <a:t>92 государства </a:t>
            </a:r>
            <a:r>
              <a:rPr lang="ru-RU" smtClean="0">
                <a:solidFill>
                  <a:srgbClr val="1B4171"/>
                </a:solidFill>
              </a:rPr>
              <a:t>— в Факультативном протоколе. </a:t>
            </a:r>
          </a:p>
          <a:p>
            <a:pPr marL="0" indent="0" algn="just" eaLnBrk="1" hangingPunct="1">
              <a:spcBef>
                <a:spcPct val="0"/>
              </a:spcBef>
              <a:buFont typeface="Arial" charset="0"/>
              <a:buNone/>
            </a:pPr>
            <a:r>
              <a:rPr lang="ru-RU" b="1" u="sng" smtClean="0">
                <a:solidFill>
                  <a:srgbClr val="217436"/>
                </a:solidFill>
              </a:rPr>
              <a:t>24 сентября 2015 г.</a:t>
            </a:r>
            <a:r>
              <a:rPr lang="ru-RU" b="1" smtClean="0">
                <a:solidFill>
                  <a:srgbClr val="217436"/>
                </a:solidFill>
              </a:rPr>
              <a:t> издан Указ Президента Республики Беларусь № 401 «О подписании Республикой Беларусь Конвенции о правах инвалидов».</a:t>
            </a:r>
          </a:p>
          <a:p>
            <a:pPr marL="0" indent="0" algn="just" eaLnBrk="1" hangingPunct="1">
              <a:spcBef>
                <a:spcPct val="0"/>
              </a:spcBef>
              <a:buFont typeface="Arial" charset="0"/>
              <a:buNone/>
            </a:pPr>
            <a:r>
              <a:rPr lang="ru-RU" b="1" u="sng" smtClean="0">
                <a:solidFill>
                  <a:srgbClr val="217436"/>
                </a:solidFill>
              </a:rPr>
              <a:t>28 сентября 2015 года</a:t>
            </a:r>
            <a:r>
              <a:rPr lang="ru-RU" b="1" smtClean="0">
                <a:solidFill>
                  <a:srgbClr val="217436"/>
                </a:solidFill>
              </a:rPr>
              <a:t> </a:t>
            </a:r>
            <a:r>
              <a:rPr lang="ru-RU" smtClean="0">
                <a:solidFill>
                  <a:srgbClr val="1B4171"/>
                </a:solidFill>
              </a:rPr>
              <a:t>Президентом Республики Беларусь подписана Конвенция ООН о правах инвалидов. </a:t>
            </a:r>
            <a:endParaRPr lang="ru-RU" b="1" smtClean="0">
              <a:solidFill>
                <a:srgbClr val="1B4171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ru-RU" b="1" u="sng" smtClean="0">
                <a:solidFill>
                  <a:srgbClr val="217436"/>
                </a:solidFill>
              </a:rPr>
              <a:t>18 октября 2016 года</a:t>
            </a:r>
            <a:r>
              <a:rPr lang="en-US" b="1" u="sng" smtClean="0">
                <a:solidFill>
                  <a:srgbClr val="217436"/>
                </a:solidFill>
              </a:rPr>
              <a:t> </a:t>
            </a:r>
            <a:r>
              <a:rPr lang="ru-RU" b="1" smtClean="0">
                <a:solidFill>
                  <a:srgbClr val="217436"/>
                </a:solidFill>
              </a:rPr>
              <a:t>принят Закон Республики Беларусь № 424-3 «О ратификации Конвенции о правах инвалидов».</a:t>
            </a:r>
          </a:p>
          <a:p>
            <a:pPr marL="0" indent="0" eaLnBrk="1" hangingPunct="1">
              <a:buFont typeface="Arial" charset="0"/>
              <a:buNone/>
            </a:pPr>
            <a:endParaRPr lang="ru-RU" b="1" smtClean="0">
              <a:solidFill>
                <a:srgbClr val="21743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288" y="692150"/>
            <a:ext cx="8353425" cy="12239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Конвенция направлена на: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3959225" y="1916113"/>
            <a:ext cx="1225550" cy="865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85788" y="2870200"/>
            <a:ext cx="8064500" cy="5746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обеспечение полного участия инвалидов в гражданской, политической, экономической, социальной и культурной жизни общества (социальную интеграцию)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85788" y="3709988"/>
            <a:ext cx="8064500" cy="5762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ликвидацию дискриминации по признаку инвалидности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85788" y="4508500"/>
            <a:ext cx="8064500" cy="5762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защиту инвалидов и осуществление ими всех прав человека и основных свобод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85788" y="5299075"/>
            <a:ext cx="8064500" cy="5762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создание эффективных правовых механизмов обеспечения этих прав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692150"/>
            <a:ext cx="8856663" cy="5976938"/>
          </a:xfrm>
        </p:spPr>
        <p:txBody>
          <a:bodyPr rtlCol="0">
            <a:normAutofit fontScale="55000" lnSpcReduction="20000"/>
          </a:bodyPr>
          <a:lstStyle/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Статья 4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- Общие обязательства;      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Статья 5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– Равенство и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недискриминация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Статья 6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– Женщины-инвалиды;      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Статья 7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– Дети-инвалиды;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Статья 8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– Просветительно-воспитательная работа;    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Статья 9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– Доступность;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Статья 10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– Право на жизнь;           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Статья 11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– Ситуации риска и чрезвычайные гуманитарные ситуации;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Статья 12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– Равенство перед законом;        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Статья 13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– Доступ к правосудию;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Статья 14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- Свобода и личная неприкосновенность;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Статья 15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– Свобода от пыток и жестоких, унижающих достоинство видов обращения и наказания;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Статья 16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– Свобода от эксплуатации, насилия и надругательства;   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Статья 17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– Защита личной целостности;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Статья 18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– Свобода передвижения и гражданство;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Статья 19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– Самостоятельный образ жизни и вовлеченность в местное сообщество;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Статья 20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– Индивидуальная мобильность;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Статья 21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– Свобода выражения мнения и убеждений и доступ к информации;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Статья 22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– Неприкосновенность частной жизни;     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Статья 23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– Уважение дома и семьи;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Статья 24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– Образование;        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Статья 25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– Здоровье;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Статья 26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Абилитация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и реабилитация;   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Статья 27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– Труд и занятость;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Статья 28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– Достаточный жизненный уровень и социальная защита;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Статья 29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– Участие в политической и общественной жизни;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Статья 30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– Участие в культурной жизни, проведении досуга и отдыха и занятии спортом;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Статья 31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– Статистика и сбор данных и следующие статьи по вопросам сотрудничества и взаимодействия между комитетом и государствами-участниками.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950" y="549275"/>
          <a:ext cx="8929688" cy="6203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05524"/>
                <a:gridCol w="4423468"/>
              </a:tblGrid>
              <a:tr h="2819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C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Конвенция</a:t>
                      </a:r>
                      <a:endParaRPr lang="ru-RU" sz="800" dirty="0">
                        <a:solidFill>
                          <a:srgbClr val="C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4187" marR="541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C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Национальное законодательство</a:t>
                      </a:r>
                      <a:endParaRPr lang="ru-RU" sz="800" dirty="0">
                        <a:solidFill>
                          <a:srgbClr val="C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4187" marR="54187" marT="0" marB="0"/>
                </a:tc>
              </a:tr>
              <a:tr h="19905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Определения</a:t>
                      </a:r>
                      <a:endParaRPr lang="ru-RU" sz="800" dirty="0">
                        <a:solidFill>
                          <a:srgbClr val="C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4187" marR="5418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73162">
                <a:tc>
                  <a:txBody>
                    <a:bodyPr/>
                    <a:lstStyle/>
                    <a:p>
                      <a:pPr indent="201930"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дискриминация по признаку инвалидности</a:t>
                      </a:r>
                      <a:r>
                        <a:rPr lang="ru-RU" sz="1300" dirty="0">
                          <a:effectLst/>
                        </a:rPr>
                        <a:t>  - любое различие, исключение или ограничение по причине </a:t>
                      </a:r>
                      <a:r>
                        <a:rPr lang="ru-RU" sz="1300" dirty="0" smtClean="0">
                          <a:effectLst/>
                        </a:rPr>
                        <a:t>инвалидности</a:t>
                      </a:r>
                      <a:r>
                        <a:rPr lang="ru-RU" sz="1300" dirty="0">
                          <a:effectLst/>
                        </a:rPr>
                        <a:t>, целью (результатом) которого является </a:t>
                      </a:r>
                      <a:r>
                        <a:rPr lang="ru-RU" sz="1300" dirty="0" smtClean="0">
                          <a:effectLst/>
                        </a:rPr>
                        <a:t>умаление </a:t>
                      </a:r>
                      <a:r>
                        <a:rPr lang="ru-RU" sz="1300" dirty="0">
                          <a:effectLst/>
                        </a:rPr>
                        <a:t>или отрицание признания, реализации или </a:t>
                      </a:r>
                      <a:r>
                        <a:rPr lang="ru-RU" sz="1300" dirty="0" smtClean="0">
                          <a:effectLst/>
                        </a:rPr>
                        <a:t>осуществления </a:t>
                      </a:r>
                      <a:r>
                        <a:rPr lang="ru-RU" sz="1300" dirty="0">
                          <a:effectLst/>
                        </a:rPr>
                        <a:t>наравне с другими всех прав человека и </a:t>
                      </a:r>
                      <a:r>
                        <a:rPr lang="ru-RU" sz="1300" dirty="0" smtClean="0">
                          <a:effectLst/>
                        </a:rPr>
                        <a:t>основных </a:t>
                      </a:r>
                      <a:r>
                        <a:rPr lang="ru-RU" sz="1300" dirty="0">
                          <a:effectLst/>
                        </a:rPr>
                        <a:t>свобод в политической, экономической, социальной, культурной, гражданской или любой иной области. 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87" marR="541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отсутствует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87" marR="54187" marT="0" marB="0"/>
                </a:tc>
              </a:tr>
              <a:tr h="1775846">
                <a:tc>
                  <a:txBody>
                    <a:bodyPr/>
                    <a:lstStyle/>
                    <a:p>
                      <a:pPr indent="201930"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разумное приспособление </a:t>
                      </a:r>
                      <a:r>
                        <a:rPr lang="ru-RU" sz="1300" dirty="0">
                          <a:effectLst/>
                        </a:rPr>
                        <a:t>- внесение, когда это нужно, необходимых и подходящих модификаций и коррективов, не становящихся несоразмерным или неоправданным бременем, в целях обеспечения реализации или осуществления инвалидами наравне с другими всех прав человека и основных свобод</a:t>
                      </a:r>
                      <a:r>
                        <a:rPr lang="ru-RU" sz="1300" dirty="0" smtClean="0">
                          <a:effectLst/>
                        </a:rPr>
                        <a:t>;</a:t>
                      </a:r>
                      <a:endParaRPr lang="ru-RU" sz="800" dirty="0">
                        <a:effectLst/>
                      </a:endParaRPr>
                    </a:p>
                  </a:txBody>
                  <a:tcPr marL="54187" marR="541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отсутствует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87" marR="54187" marT="0" marB="0"/>
                </a:tc>
              </a:tr>
              <a:tr h="1973162">
                <a:tc>
                  <a:txBody>
                    <a:bodyPr/>
                    <a:lstStyle/>
                    <a:p>
                      <a:pPr indent="201930"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универсальный дизайн </a:t>
                      </a:r>
                      <a:r>
                        <a:rPr lang="ru-RU" sz="1300" dirty="0">
                          <a:effectLst/>
                        </a:rPr>
                        <a:t>- дизайн предметов, обстановок, программ и услуг, призванный сделать их в максимально возможной степени пригодными к пользованию для всех людей без необходимости адаптации или специального дизайна. «Универсальный дизайн» не исключает </a:t>
                      </a:r>
                      <a:r>
                        <a:rPr lang="ru-RU" sz="1300" dirty="0" err="1">
                          <a:effectLst/>
                        </a:rPr>
                        <a:t>ассистивные</a:t>
                      </a:r>
                      <a:r>
                        <a:rPr lang="ru-RU" sz="1300" dirty="0">
                          <a:effectLst/>
                        </a:rPr>
                        <a:t> устройства для конкретных групп инвалидов, где это необходимо.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87" marR="541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отсутствует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187" marR="54187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549275"/>
            <a:ext cx="8642350" cy="5927725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Национальное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законодательство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в сфере социальной защиты инвалидов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не противоречит нормам Конвенции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и  основано на тех же принципах и международных нормах о правах и свободах человека.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Однако,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Конвенция содержит много новых положений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для реализации которых требуются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изменение и (или) дополнение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национального законодательства.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Присоединение к Конвенции предусматривает как пересмотр отдельных понятий, так и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разработку организационных условий – создание национального механизма, направленного на имплементацию международных норм в национальную систему.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388" y="620713"/>
            <a:ext cx="8856662" cy="55689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b="1">
                <a:solidFill>
                  <a:srgbClr val="217436"/>
                </a:solidFill>
              </a:rPr>
              <a:t>Для создания национального механизма реализации Конвенции о правах инвалидов необходима интеграция усилий </a:t>
            </a:r>
            <a:r>
              <a:rPr lang="ru-RU" sz="2400" b="1" u="sng">
                <a:solidFill>
                  <a:srgbClr val="217436"/>
                </a:solidFill>
              </a:rPr>
              <a:t>всех государственных органов и институтов гражданского общества</a:t>
            </a:r>
            <a:r>
              <a:rPr lang="ru-RU" sz="2400" b="1">
                <a:solidFill>
                  <a:srgbClr val="217436"/>
                </a:solidFill>
              </a:rPr>
              <a:t>, задействованных в решении вопросов инвалидов. </a:t>
            </a:r>
          </a:p>
          <a:p>
            <a:pPr algn="just"/>
            <a:r>
              <a:rPr lang="ru-RU" sz="2400">
                <a:solidFill>
                  <a:srgbClr val="1B4171"/>
                </a:solidFill>
              </a:rPr>
              <a:t> </a:t>
            </a:r>
          </a:p>
          <a:p>
            <a:pPr algn="just"/>
            <a:r>
              <a:rPr lang="ru-RU" sz="2400">
                <a:solidFill>
                  <a:srgbClr val="1B4171"/>
                </a:solidFill>
              </a:rPr>
              <a:t>Инструментом обеспечения такой интеграции, выработки скоординированных действий по реализации Конвенции о правах инвалидов стал </a:t>
            </a:r>
            <a:r>
              <a:rPr lang="ru-RU" sz="2400" b="1" u="sng">
                <a:solidFill>
                  <a:srgbClr val="217436"/>
                </a:solidFill>
              </a:rPr>
              <a:t>Национальных план действий по реализации Конвенции о правах инвалидов</a:t>
            </a:r>
          </a:p>
          <a:p>
            <a:pPr algn="just"/>
            <a:endParaRPr lang="ru-RU" sz="2400" b="1" u="sng">
              <a:solidFill>
                <a:srgbClr val="217436"/>
              </a:solidFill>
            </a:endParaRPr>
          </a:p>
          <a:p>
            <a:pPr algn="just"/>
            <a:r>
              <a:rPr lang="ru-RU" sz="2400" b="1" u="sng">
                <a:solidFill>
                  <a:srgbClr val="950F01"/>
                </a:solidFill>
              </a:rPr>
              <a:t>13 июня 2017 года Национальный план действий по реализации положений Конвенции о правах инвалидов утвержден постановлением Совета Министров Республики Беларусь № 451</a:t>
            </a:r>
            <a:endParaRPr lang="ru-RU" b="1" u="sng">
              <a:solidFill>
                <a:srgbClr val="950F0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5900" y="404813"/>
            <a:ext cx="8928100" cy="58832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000" b="1" u="sng">
                <a:solidFill>
                  <a:srgbClr val="217436"/>
                </a:solidFill>
                <a:ea typeface="Arial Unicode MS" pitchFamily="34" charset="-128"/>
                <a:cs typeface="Arial Unicode MS" pitchFamily="34" charset="-128"/>
              </a:rPr>
              <a:t>Стратегическая ц</a:t>
            </a:r>
            <a:r>
              <a:rPr lang="ru-RU" sz="2000" b="1" u="sng">
                <a:solidFill>
                  <a:srgbClr val="217436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ель Национального плана </a:t>
            </a:r>
            <a:r>
              <a:rPr lang="ru-RU" sz="2000" b="1">
                <a:solidFill>
                  <a:srgbClr val="217436"/>
                </a:solidFill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ru-RU" sz="2000">
                <a:solidFill>
                  <a:srgbClr val="1B417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создание правовых, организационных и институциональных условий для реализации норм Конвенции и прав инвалидов в Республике Беларусь. </a:t>
            </a:r>
          </a:p>
          <a:p>
            <a:pPr algn="just"/>
            <a:endParaRPr lang="ru-RU" sz="2000">
              <a:solidFill>
                <a:srgbClr val="1B417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ru-RU" sz="2000" b="1" u="sng">
                <a:solidFill>
                  <a:srgbClr val="217436"/>
                </a:solidFill>
                <a:ea typeface="Arial Unicode MS" pitchFamily="34" charset="-128"/>
                <a:cs typeface="Arial Unicode MS" pitchFamily="34" charset="-128"/>
              </a:rPr>
              <a:t>Основополагающие принципы при достижении цели</a:t>
            </a:r>
            <a:r>
              <a:rPr lang="ru-RU" sz="2000" b="1" u="sng">
                <a:solidFill>
                  <a:srgbClr val="217436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Национального плана :</a:t>
            </a:r>
            <a:endParaRPr lang="ru-RU" sz="2000" u="sng">
              <a:solidFill>
                <a:srgbClr val="217436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2000">
                <a:solidFill>
                  <a:srgbClr val="1B417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уважение присущего человеку достоинства, его личной самостоятельности, включая свободу делать свой собственный выбор, и независимости;</a:t>
            </a:r>
          </a:p>
          <a:p>
            <a:r>
              <a:rPr lang="ru-RU" sz="2000">
                <a:solidFill>
                  <a:srgbClr val="1B417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недискриминация;</a:t>
            </a:r>
          </a:p>
          <a:p>
            <a:r>
              <a:rPr lang="ru-RU" sz="2000">
                <a:solidFill>
                  <a:srgbClr val="1B417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полное и эффективное вовлечение и включение инвалидов в общество;</a:t>
            </a:r>
          </a:p>
          <a:p>
            <a:r>
              <a:rPr lang="ru-RU" sz="2000">
                <a:solidFill>
                  <a:srgbClr val="1B417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уважение особенностей инвалидов и их принятие в качестве компонента человеческого многообразия;</a:t>
            </a:r>
          </a:p>
          <a:p>
            <a:r>
              <a:rPr lang="ru-RU" sz="2000">
                <a:solidFill>
                  <a:srgbClr val="1B417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равенство возможностей;</a:t>
            </a:r>
          </a:p>
          <a:p>
            <a:r>
              <a:rPr lang="ru-RU" sz="2000">
                <a:solidFill>
                  <a:srgbClr val="1B417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доступность;</a:t>
            </a:r>
          </a:p>
          <a:p>
            <a:r>
              <a:rPr lang="ru-RU" sz="2000">
                <a:solidFill>
                  <a:srgbClr val="1B417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равенство мужчин и женщин;</a:t>
            </a:r>
          </a:p>
          <a:p>
            <a:r>
              <a:rPr lang="ru-RU" sz="2000">
                <a:solidFill>
                  <a:srgbClr val="1B417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уважение способностей детей-инвалидов и прав детей-инвалидов на сохранение своей индивидуальности</a:t>
            </a:r>
            <a:r>
              <a:rPr lang="ru-RU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/>
          </p:cNvSpPr>
          <p:nvPr>
            <p:ph type="body" idx="1"/>
          </p:nvPr>
        </p:nvSpPr>
        <p:spPr>
          <a:xfrm>
            <a:off x="179388" y="549275"/>
            <a:ext cx="8713787" cy="6119813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ru-RU" b="1" u="sng" smtClean="0">
              <a:solidFill>
                <a:srgbClr val="217436"/>
              </a:solidFill>
            </a:endParaRPr>
          </a:p>
          <a:p>
            <a:pPr algn="ctr">
              <a:buFont typeface="Arial" charset="0"/>
              <a:buNone/>
            </a:pPr>
            <a:r>
              <a:rPr lang="ru-RU" b="1" u="sng" smtClean="0">
                <a:solidFill>
                  <a:srgbClr val="217436"/>
                </a:solidFill>
              </a:rPr>
              <a:t>Задачи Национального плана:</a:t>
            </a:r>
          </a:p>
          <a:p>
            <a:pPr>
              <a:buFont typeface="Arial" charset="0"/>
              <a:buNone/>
            </a:pPr>
            <a:endParaRPr lang="ru-RU" b="1" u="sng" smtClean="0">
              <a:solidFill>
                <a:srgbClr val="217436"/>
              </a:solidFill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611188" y="1989138"/>
            <a:ext cx="8280400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rgbClr val="950F0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Задача 1.</a:t>
            </a:r>
            <a:r>
              <a:rPr lang="ru-RU" sz="2000">
                <a:solidFill>
                  <a:srgbClr val="1B417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Обеспечение равенства прав инвалидов и защиты от дискриминации по признаку инвалидности. </a:t>
            </a:r>
          </a:p>
          <a:p>
            <a:pPr>
              <a:spcBef>
                <a:spcPct val="50000"/>
              </a:spcBef>
            </a:pPr>
            <a:r>
              <a:rPr lang="ru-RU" sz="2000">
                <a:solidFill>
                  <a:srgbClr val="950F0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Задача 2.</a:t>
            </a:r>
            <a:r>
              <a:rPr lang="ru-RU" sz="2000">
                <a:solidFill>
                  <a:srgbClr val="1B417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Создание условий для интеграции инвалидов во все сферы жизнедеятельности общества. </a:t>
            </a:r>
          </a:p>
          <a:p>
            <a:pPr>
              <a:spcBef>
                <a:spcPct val="50000"/>
              </a:spcBef>
            </a:pPr>
            <a:r>
              <a:rPr lang="ru-RU" sz="2000">
                <a:solidFill>
                  <a:srgbClr val="950F0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Задача 3.</a:t>
            </a:r>
            <a:r>
              <a:rPr lang="ru-RU" sz="2000">
                <a:solidFill>
                  <a:srgbClr val="1B417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Укрепление в сознании общества уважительного отношения к правам, свободам и достоинству инвалидов.</a:t>
            </a:r>
          </a:p>
          <a:p>
            <a:pPr>
              <a:spcBef>
                <a:spcPct val="50000"/>
              </a:spcBef>
            </a:pPr>
            <a:r>
              <a:rPr lang="ru-RU" sz="2000">
                <a:solidFill>
                  <a:srgbClr val="950F0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Задача 4.</a:t>
            </a:r>
            <a:r>
              <a:rPr lang="ru-RU" sz="2000">
                <a:solidFill>
                  <a:srgbClr val="1B417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Создание организационных и институциональных условий для реализации положений Конвенции.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Волна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204</TotalTime>
  <Words>928</Words>
  <Application>Microsoft Office PowerPoint</Application>
  <PresentationFormat>On-screen Show (4:3)</PresentationFormat>
  <Paragraphs>104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Calibri</vt:lpstr>
      <vt:lpstr>Arial Unicode MS</vt:lpstr>
      <vt:lpstr>Times New Roman</vt:lpstr>
      <vt:lpstr>Ясность</vt:lpstr>
      <vt:lpstr>Ясность</vt:lpstr>
      <vt:lpstr>Ясность</vt:lpstr>
      <vt:lpstr>Ясность</vt:lpstr>
      <vt:lpstr>Ясность</vt:lpstr>
      <vt:lpstr>НАЦИОНАЛЬНЫЙ МЕХАНИЗМ  РЕСПУБЛИКИ БЕЛАРУСЬ ПО РЕАЛИЗАЦИИ ПОЛОЖЕНИЙ КОНВЕНЦИИ ООН О ПРАВАХ ИНВАЛИДОВ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Благодарю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Национальный механизм  республики беларусь по реализации положений конвенции оон о правах инвалидов</dc:title>
  <dc:creator>Home-Desktop</dc:creator>
  <cp:lastModifiedBy>zakrevskaya.a</cp:lastModifiedBy>
  <cp:revision>12</cp:revision>
  <dcterms:created xsi:type="dcterms:W3CDTF">2016-04-21T20:11:06Z</dcterms:created>
  <dcterms:modified xsi:type="dcterms:W3CDTF">2017-06-15T11:11:32Z</dcterms:modified>
</cp:coreProperties>
</file>