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</p:sldMasterIdLst>
  <p:sldIdLst>
    <p:sldId id="257" r:id="rId14"/>
    <p:sldId id="294" r:id="rId15"/>
    <p:sldId id="293" r:id="rId16"/>
    <p:sldId id="283" r:id="rId17"/>
    <p:sldId id="295" r:id="rId18"/>
    <p:sldId id="290" r:id="rId19"/>
    <p:sldId id="296" r:id="rId20"/>
    <p:sldId id="297" r:id="rId21"/>
    <p:sldId id="303" r:id="rId22"/>
    <p:sldId id="302" r:id="rId23"/>
    <p:sldId id="291" r:id="rId24"/>
    <p:sldId id="292" r:id="rId25"/>
    <p:sldId id="272" r:id="rId26"/>
    <p:sldId id="298" r:id="rId27"/>
    <p:sldId id="271" r:id="rId28"/>
    <p:sldId id="274" r:id="rId29"/>
    <p:sldId id="273" r:id="rId30"/>
    <p:sldId id="299" r:id="rId31"/>
    <p:sldId id="300" r:id="rId32"/>
    <p:sldId id="288" r:id="rId33"/>
    <p:sldId id="301" r:id="rId34"/>
    <p:sldId id="279" r:id="rId35"/>
    <p:sldId id="289" r:id="rId36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3A93-91D8-4A3E-A82A-6B551453D264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4FE1D-5A93-4385-8F60-E0C6932AA6BD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6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6BE8-FFF6-4EED-AEED-8028B2919DCB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9F5C1-7AB7-4BEF-A31E-F81249B2A010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085774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996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808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064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5085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791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9756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1575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8022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370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180D-685D-4213-A845-81F93DFD371F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99644-D352-424E-AA04-DC9F71D09148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7476372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6853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2318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7495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2596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249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100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3282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3952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374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9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8596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3747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8359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04206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264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182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4913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6186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994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6848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5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5145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672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6381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71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4237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0591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1675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6350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388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332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7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3549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5808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1456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3417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52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31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7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5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37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CF7C-6308-4DAB-9FE3-96884B104AD2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2CE9-6E0A-469E-9A23-21A25DB79B1A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351910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31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82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32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93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37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45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05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834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856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B4EE-53D6-4E08-96BD-3DCCD541FC68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28CB-D72A-4596-9F99-B9A45E702ACE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41037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71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05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1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77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79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52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49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001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27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A3A9-E795-48D4-959C-84EC64E5BC70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D8181-8933-4E16-920A-ED898B19D659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93748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4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69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8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92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293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223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739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76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1870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A530-D814-415B-B0C9-C64DCDBD755B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EF5DD-C148-4815-A2E3-9C66858E9A4F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797375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888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345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320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0321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369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75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776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758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96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55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BB3B-660B-4F4B-975E-A1A24702A190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29D42-464A-45DE-9F18-80DF74EE01C6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5788014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313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350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264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029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235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226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145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955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84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3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69E0-7303-4E6B-A8A8-A692BC0EF781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458B-6765-4BE6-977B-07C7C25E97CC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163875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859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767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484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493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281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167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021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526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9118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4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F1CE-21A3-4B4E-A7CA-12AF8070A975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EA6B7-735B-4121-B8DA-B8449DAE5D9B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267317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492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687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038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597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033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145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497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754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6894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DB54-5B8C-452D-A33F-787A5F72E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0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e-BY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36-FA5F-480C-B1EF-04CB7DC189CA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A4A58-474D-4684-81B2-BB304F038B14}" type="slidenum">
              <a:rPr lang="be-BY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464651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D21F-4FA9-48FA-A5AF-FC1AC675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108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772-E0D7-4624-A380-DD3938BF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138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4CF8-0DCF-47F3-9AC6-2C41E1E8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725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6D8-F244-4B02-B63C-BEEC0C1F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091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51DA-B499-4C15-9D42-5C86DBCC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985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D395-BBBD-4EB5-8EE0-468CF1887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923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63E-2EA5-43A3-ABE9-0B7FEAF6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105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8916-80F8-4094-AF57-73557A7F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643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D8B-07DE-4322-9351-5E7CB302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181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553E-6F4F-40B7-8DE9-743FF557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be-BY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08D3A7-943E-4D76-AAA6-AC9EA40C550B}" type="datetimeFigureOut">
              <a:rPr lang="be-BY"/>
              <a:pPr>
                <a:defRPr/>
              </a:pPr>
              <a:t>14.06.2017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E72F399-83CB-4396-941F-93A56CB5C098}" type="slidenum">
              <a:rPr lang="be-BY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6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1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14.06.2017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3369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14.06.2017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8878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14.06.2017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052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7376A-D4F3-4F15-8FF6-40C72F0BEEF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14.06.2017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9C611C8-200C-44BE-A230-8098C6ACDB7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838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8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3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1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8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905789-9776-4FC8-ADB4-29FD3574C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7"/>
            <a:ext cx="8777089" cy="5419734"/>
          </a:xfrm>
        </p:spPr>
        <p:txBody>
          <a:bodyPr/>
          <a:lstStyle/>
          <a:p>
            <a:pPr algn="l" eaLnBrk="1" hangingPunct="1"/>
            <a:endParaRPr lang="ru-RU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ru-RU" b="1" dirty="0">
                <a:solidFill>
                  <a:schemeClr val="tx1"/>
                </a:solidFill>
              </a:rPr>
              <a:t>Конвенции о правах инвалидов. Вызовы и возможности в связи с её ратификацией в Республике </a:t>
            </a:r>
            <a:r>
              <a:rPr lang="ru-RU" b="1" dirty="0" smtClean="0">
                <a:solidFill>
                  <a:schemeClr val="tx1"/>
                </a:solidFill>
              </a:rPr>
              <a:t>Беларусь</a:t>
            </a:r>
          </a:p>
          <a:p>
            <a:pPr eaLnBrk="1" hangingPunct="1"/>
            <a:endParaRPr lang="ru-RU" b="1" dirty="0" smtClean="0">
              <a:solidFill>
                <a:schemeClr val="tx1"/>
              </a:solidFill>
            </a:endParaRPr>
          </a:p>
          <a:p>
            <a:pPr eaLnBrk="1" hangingPunct="1"/>
            <a:endParaRPr lang="ru-RU" b="1" dirty="0">
              <a:solidFill>
                <a:schemeClr val="tx1"/>
              </a:solidFill>
            </a:endParaRPr>
          </a:p>
          <a:p>
            <a:pPr eaLnBrk="1" hangingPunct="1"/>
            <a:endParaRPr lang="ru-RU" b="1" dirty="0" smtClean="0">
              <a:solidFill>
                <a:schemeClr val="tx1"/>
              </a:solidFill>
            </a:endParaRPr>
          </a:p>
          <a:p>
            <a:pPr algn="r" eaLnBrk="1" hangingPunct="1"/>
            <a:r>
              <a:rPr lang="ru-RU" sz="2400" b="1" dirty="0" smtClean="0">
                <a:solidFill>
                  <a:schemeClr val="tx1"/>
                </a:solidFill>
              </a:rPr>
              <a:t>Сергей Дроздовский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руководитель ППУ «Офис по правам людей с инвалидностью»</a:t>
            </a:r>
          </a:p>
          <a:p>
            <a:pPr algn="r" eaLnBrk="1" hangingPunct="1"/>
            <a:r>
              <a:rPr lang="ru-RU" sz="2400" dirty="0" smtClean="0">
                <a:solidFill>
                  <a:schemeClr val="tx1"/>
                </a:solidFill>
              </a:rPr>
              <a:t>Зампредседателя ЦП ОО «</a:t>
            </a:r>
            <a:r>
              <a:rPr lang="ru-RU" sz="2400" dirty="0" err="1" smtClean="0">
                <a:solidFill>
                  <a:schemeClr val="tx1"/>
                </a:solidFill>
              </a:rPr>
              <a:t>БелОИ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 algn="r" eaLnBrk="1" hangingPunct="1"/>
            <a:r>
              <a:rPr lang="ru-RU" sz="2400" dirty="0" smtClean="0">
                <a:solidFill>
                  <a:schemeClr val="tx1"/>
                </a:solidFill>
              </a:rPr>
              <a:t>юрист</a:t>
            </a:r>
            <a:endParaRPr lang="be-BY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6858000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32" y="1196752"/>
            <a:ext cx="8872183" cy="499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858000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075077"/>
            <a:ext cx="5112568" cy="519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52512"/>
            <a:ext cx="6858000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088" y="2009775"/>
            <a:ext cx="72358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268413"/>
            <a:ext cx="8201025" cy="5329237"/>
          </a:xfrm>
        </p:spPr>
        <p:txBody>
          <a:bodyPr rtlCol="0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2200" dirty="0">
              <a:solidFill>
                <a:prstClr val="black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 Конвенции сформулированы следующие восемь принципов: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1.	уважение присущего человеку достоинства, его личной  самостоятельности, включая свободу делать свой собственный выбор, и независимости;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2.	</a:t>
            </a:r>
            <a:r>
              <a:rPr lang="ru-RU" dirty="0" err="1" smtClean="0">
                <a:solidFill>
                  <a:schemeClr val="tx1"/>
                </a:solidFill>
              </a:rPr>
              <a:t>недискриминация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3.	полное и эффективное вовлечение и включение в общество;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4.	уважение особенностей инвалидов и их принятие в качестве компонента людского многообразия и части человечества;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5.	равенство возможностей;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6.	доступность;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7.	равенство мужчин и женщин;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8.	уважение развивающихся особенностей детей-инвалидов и уважение права детей-инвалидов сохранять свою индивидуальность.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528" y="1628800"/>
            <a:ext cx="871296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В контексте инвалидности имеют значение четыре основных ценности законодательства о правах человека: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•	достоинство каждого человека, которое считается бесценным вследствие своей врождённой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самоценности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, а не потому, что он экономически или иначе "полезен";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•	понятие автономии или самоопределения, которое основывается на предположении о способности к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самонаправляемому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 действию и поведению и требует, чтобы человек находился в центре внимания всех затрагивающих его решений;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•	врождённое равенство всех независимо от различия;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•	этика солидарности, которая требует, чтобы общество поддерживало свободу личности соответствующими видами социальной поддержки.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8" y="1144588"/>
            <a:ext cx="8201025" cy="54530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22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be-BY" dirty="0"/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539750" y="1844675"/>
            <a:ext cx="835342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>
                <a:latin typeface="Calibri" panose="020F0502020204030204" pitchFamily="34" charset="0"/>
              </a:rPr>
              <a:t>Принцип участия и социальной инклюзии </a:t>
            </a:r>
            <a:r>
              <a:rPr lang="ru-RU" sz="2400">
                <a:latin typeface="Calibri" panose="020F0502020204030204" pitchFamily="34" charset="0"/>
              </a:rPr>
              <a:t>имеет целью вовлекать инвалидов в жизнь общества и привлекать их к процессу принятия решений, которые затрагивают их интересы, поощрять их активную позицию в отношении своей жизни и в обществе.  Социальная инклюзия – это двусторонний процесс: люди, которые не имеют инвалидности, должны признавать, что инвалиды имеют право на участие.</a:t>
            </a:r>
          </a:p>
          <a:p>
            <a:pPr eaLnBrk="1" hangingPunct="1"/>
            <a:r>
              <a:rPr lang="ru-RU" sz="2400" b="1">
                <a:latin typeface="Calibri" panose="020F0502020204030204" pitchFamily="34" charset="0"/>
              </a:rPr>
              <a:t>Принцип равенства</a:t>
            </a:r>
            <a:r>
              <a:rPr lang="ru-RU" sz="2400">
                <a:latin typeface="Calibri" panose="020F0502020204030204" pitchFamily="34" charset="0"/>
              </a:rPr>
              <a:t> между мужчинами и женщинами налагает на государства обязательства поощрять гендерное равенство и бороться с неравенством в применении положений конвенции.</a:t>
            </a:r>
          </a:p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773238"/>
            <a:ext cx="8201025" cy="4632325"/>
          </a:xfrm>
        </p:spPr>
        <p:txBody>
          <a:bodyPr rtlCol="0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22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“Дискриминация по признаку инвалидности” определяется конвенцией как “любое различие, исключение или ограничение по причине инвалидности, целью или результатом которого является умаление или отрицание признания, реализации или осуществления наравне с другими всех прав человека и основных свобод в политической, экономической, социальной, культурной, гражданской или любой иной области. Она включает все формы дискриминации, в том числе отказ в разумном приспособлении”.</a:t>
            </a:r>
            <a:endParaRPr lang="be-B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773238"/>
            <a:ext cx="8201025" cy="4632325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22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 конвенции “разумное приспособление” понимается как внесение, когда это нужно в конкретном случае, необходимых и подходящих модификаций и коррективов, не становящихся несоразмерным или неоправданным бременем, в целях обеспечения реализации или осуществления инвалидами наравне с другими всех прав человека и основных свобод (статья 2)</a:t>
            </a:r>
            <a:r>
              <a:rPr lang="ru-RU" dirty="0" smtClean="0">
                <a:solidFill>
                  <a:schemeClr val="bg2"/>
                </a:solidFill>
              </a:rPr>
              <a:t>. </a:t>
            </a:r>
            <a:endParaRPr lang="be-BY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1385888"/>
            <a:ext cx="84963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Деинституализация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 (исключение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традиционных практик ограничения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прав человека, развитие и доминирование формы проживания в местных сообществах, внедрение института индивидуального помощника)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Финансово-экономическая модель обеспечения независимого проживания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Доступность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Образование (инклюзивное образование)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Труд и занятость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Статистика и сбор данных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Ситуации риска и чрезвычайные гуманитарные ситуации </a:t>
            </a:r>
          </a:p>
        </p:txBody>
      </p:sp>
    </p:spTree>
    <p:extLst>
      <p:ext uri="{BB962C8B-B14F-4D97-AF65-F5344CB8AC3E}">
        <p14:creationId xmlns:p14="http://schemas.microsoft.com/office/powerpoint/2010/main" val="33959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1385888"/>
            <a:ext cx="8496300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Согласно статье 33 Конвенции государства-участники обязаны создавать специальные механизмы для осуществления и мониторинга прав женщин-инвалидов, мужчин-инвалидов и детей-инвалидов на национальном уровне. Так, государства должны:</a:t>
            </a:r>
            <a:br>
              <a:rPr lang="ru-RU" sz="2000" dirty="0" smtClean="0">
                <a:solidFill>
                  <a:prstClr val="black"/>
                </a:solidFill>
              </a:rPr>
            </a:br>
            <a:endParaRPr lang="ru-RU" sz="2000" dirty="0" smtClean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- назначить в правительстве одну или несколько </a:t>
            </a:r>
            <a:r>
              <a:rPr lang="ru-RU" sz="2000" b="1" dirty="0" smtClean="0">
                <a:solidFill>
                  <a:prstClr val="black"/>
                </a:solidFill>
              </a:rPr>
              <a:t>инстанций </a:t>
            </a:r>
            <a:r>
              <a:rPr lang="ru-RU" sz="2000" dirty="0" smtClean="0">
                <a:solidFill>
                  <a:prstClr val="black"/>
                </a:solidFill>
              </a:rPr>
              <a:t>или </a:t>
            </a:r>
            <a:r>
              <a:rPr lang="ru-RU" sz="2000" b="1" dirty="0" smtClean="0">
                <a:solidFill>
                  <a:prstClr val="black"/>
                </a:solidFill>
              </a:rPr>
              <a:t>контактных пунктов</a:t>
            </a:r>
            <a:r>
              <a:rPr lang="ru-RU" sz="2000" dirty="0" smtClean="0">
                <a:solidFill>
                  <a:prstClr val="black"/>
                </a:solidFill>
              </a:rPr>
              <a:t>, курирующих вопросы, связанные с осуществлением Конвенции;</a:t>
            </a:r>
            <a:br>
              <a:rPr lang="ru-RU" sz="2000" dirty="0" smtClean="0">
                <a:solidFill>
                  <a:prstClr val="black"/>
                </a:solidFill>
              </a:rPr>
            </a:br>
            <a:endParaRPr lang="ru-RU" sz="2000" dirty="0" smtClean="0">
              <a:solidFill>
                <a:prstClr val="black"/>
              </a:solidFill>
            </a:endParaRP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предусмотреть учреждение или назначение в правительстве </a:t>
            </a:r>
            <a:r>
              <a:rPr lang="ru-RU" sz="2000" b="1" dirty="0" smtClean="0">
                <a:solidFill>
                  <a:prstClr val="black"/>
                </a:solidFill>
              </a:rPr>
              <a:t>координационного механизма </a:t>
            </a:r>
            <a:r>
              <a:rPr lang="ru-RU" sz="2000" dirty="0" smtClean="0">
                <a:solidFill>
                  <a:prstClr val="black"/>
                </a:solidFill>
              </a:rPr>
              <a:t>для содействия соответствующей работе в различных секторах и на различных уровнях; и</a:t>
            </a:r>
            <a:br>
              <a:rPr lang="ru-RU" sz="2000" dirty="0" smtClean="0">
                <a:solidFill>
                  <a:prstClr val="black"/>
                </a:solidFill>
              </a:rPr>
            </a:br>
            <a:endParaRPr lang="ru-RU" sz="2000" dirty="0" smtClean="0">
              <a:solidFill>
                <a:prstClr val="black"/>
              </a:solidFill>
            </a:endParaRP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- создать независимую структуру, например </a:t>
            </a:r>
            <a:r>
              <a:rPr lang="ru-RU" sz="2000" b="1" dirty="0" smtClean="0">
                <a:solidFill>
                  <a:prstClr val="black"/>
                </a:solidFill>
              </a:rPr>
              <a:t>национальное учреждение по защите прав человека</a:t>
            </a:r>
            <a:r>
              <a:rPr lang="ru-RU" sz="2000" dirty="0" smtClean="0">
                <a:solidFill>
                  <a:prstClr val="black"/>
                </a:solidFill>
              </a:rPr>
              <a:t>, занимающееся поощрением и мониторингом соблюдения Конвенции</a:t>
            </a:r>
            <a:r>
              <a:rPr lang="ru-RU" sz="2400" dirty="0" smtClean="0">
                <a:solidFill>
                  <a:prstClr val="black"/>
                </a:solidFill>
              </a:rPr>
              <a:t/>
            </a:r>
            <a:br>
              <a:rPr lang="ru-RU" sz="2400" dirty="0" smtClean="0">
                <a:solidFill>
                  <a:prstClr val="black"/>
                </a:solidFill>
              </a:rPr>
            </a:b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Прямоугольник 1"/>
          <p:cNvSpPr>
            <a:spLocks noChangeArrowheads="1"/>
          </p:cNvSpPr>
          <p:nvPr/>
        </p:nvSpPr>
        <p:spPr bwMode="auto">
          <a:xfrm>
            <a:off x="539750" y="501650"/>
            <a:ext cx="368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ru-RU" smtClean="0">
                <a:solidFill>
                  <a:prstClr val="black"/>
                </a:solidFill>
              </a:rPr>
              <a:t> «Парижские принципы»</a:t>
            </a:r>
          </a:p>
        </p:txBody>
      </p:sp>
    </p:spTree>
    <p:extLst>
      <p:ext uri="{BB962C8B-B14F-4D97-AF65-F5344CB8AC3E}">
        <p14:creationId xmlns:p14="http://schemas.microsoft.com/office/powerpoint/2010/main" val="396892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1385888"/>
            <a:ext cx="84963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>Системный процесс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>Программируемый</a:t>
            </a:r>
            <a:b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>Общенациональный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</a:rPr>
              <a:t>Долгосрочный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Содержание / процесс имплементации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502688"/>
            <a:ext cx="7272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MyriadPro-Bold"/>
              </a:rPr>
              <a:t>Создание учреждений для осуществления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</a:br>
            <a: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MyriadPro-BoldIt"/>
              </a:rPr>
              <a:t>Обязанность по изменению законов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MyriadPro-BoldIt"/>
              </a:rPr>
              <a:t>Обеспечение эффективных средств правовой защиты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endParaRPr lang="ru-RU" b="1" i="0" dirty="0" smtClean="0">
              <a:solidFill>
                <a:srgbClr val="000000"/>
              </a:solidFill>
              <a:effectLst/>
              <a:latin typeface="MyriadPro-BoldIt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MyriadPro-BoldIt"/>
              </a:rPr>
              <a:t>Обязанность государства обеспечить бюджетные средства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endParaRPr lang="ru-RU" b="1" i="0" dirty="0" smtClean="0">
              <a:solidFill>
                <a:srgbClr val="000000"/>
              </a:solidFill>
              <a:effectLst/>
              <a:latin typeface="MyriadPro-BoldIt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MyriadPro-BoldIt"/>
              </a:rPr>
              <a:t>Составление бюджета с учетом прав ЛСИ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  <a:t/>
            </a:r>
            <a:br>
              <a:rPr lang="ru-RU" b="1" i="0" dirty="0" smtClean="0">
                <a:solidFill>
                  <a:srgbClr val="000000"/>
                </a:solidFill>
                <a:effectLst/>
                <a:latin typeface="MyriadPro-BoldIt"/>
              </a:rPr>
            </a:br>
            <a:r>
              <a:rPr lang="ru-RU" b="1" i="0" dirty="0" smtClean="0">
                <a:solidFill>
                  <a:srgbClr val="808080"/>
                </a:solidFill>
                <a:effectLst/>
                <a:latin typeface="MyriadPro-Bold"/>
              </a:rPr>
              <a:t>Предоставление услуг в свете</a:t>
            </a:r>
            <a:r>
              <a:rPr lang="ru-RU" dirty="0">
                <a:solidFill>
                  <a:srgbClr val="808080"/>
                </a:solidFill>
                <a:latin typeface="MyriadPro-Bold"/>
              </a:rPr>
              <a:t> </a:t>
            </a:r>
            <a:r>
              <a:rPr lang="ru-RU" b="1" i="0" dirty="0" smtClean="0">
                <a:solidFill>
                  <a:srgbClr val="808080"/>
                </a:solidFill>
                <a:effectLst/>
                <a:latin typeface="MyriadPro-Bold"/>
              </a:rPr>
              <a:t>Конвенции</a:t>
            </a:r>
          </a:p>
          <a:p>
            <a:endParaRPr lang="ru-RU" b="1" dirty="0">
              <a:solidFill>
                <a:srgbClr val="808080"/>
              </a:solidFill>
              <a:latin typeface="MyriadPro-Bold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MyriadPro-Bold"/>
              </a:rPr>
              <a:t>Просветительно-воспитательная работа и обучение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</a:br>
            <a:r>
              <a:rPr lang="ru-RU" i="0" dirty="0" smtClean="0">
                <a:solidFill>
                  <a:srgbClr val="80808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808080"/>
                </a:solidFill>
                <a:effectLst/>
                <a:latin typeface="MyriadPro-Bold"/>
              </a:rPr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MyriadPro-Bold"/>
              </a:rPr>
              <a:t>Исследовательские и конструкторские разработки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</a:br>
            <a:r>
              <a:rPr lang="ru-RU" i="0" dirty="0" smtClean="0">
                <a:solidFill>
                  <a:srgbClr val="80808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808080"/>
                </a:solidFill>
                <a:effectLst/>
                <a:latin typeface="MyriadPro-Bold"/>
              </a:rPr>
            </a:br>
            <a:r>
              <a:rPr lang="ru-RU" b="1" i="0" dirty="0" smtClean="0">
                <a:solidFill>
                  <a:srgbClr val="000000"/>
                </a:solidFill>
                <a:effectLst/>
                <a:latin typeface="MyriadPro-Bold"/>
              </a:rPr>
              <a:t>Мониторинг</a:t>
            </a:r>
            <a: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i="0" dirty="0" smtClean="0">
                <a:solidFill>
                  <a:srgbClr val="000000"/>
                </a:solidFill>
                <a:effectLst/>
                <a:latin typeface="MyriadPro-Bold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3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1385888"/>
            <a:ext cx="84963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prstClr val="black"/>
                </a:solidFill>
                <a:latin typeface="Arial" panose="020B0604020202020204" pitchFamily="34" charset="0"/>
              </a:rPr>
              <a:t>Конвенция предусматривает национальный и международный  мониторинг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prstClr val="black"/>
                </a:solidFill>
                <a:latin typeface="Arial" panose="020B0604020202020204" pitchFamily="34" charset="0"/>
              </a:rPr>
              <a:t>на национальном уровне государства-участники должны выделять в своих правительствах несколько контактных лиц по вопросам, связанным с осуществлением настоящей Конвенции.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prstClr val="black"/>
                </a:solidFill>
                <a:latin typeface="Arial" panose="020B0604020202020204" pitchFamily="34" charset="0"/>
              </a:rPr>
              <a:t>Периодические доклады – «Нулевой» доклад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2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7518"/>
            <a:ext cx="639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MyriadPro-Bold"/>
              </a:rPr>
              <a:t>Вовлечение и включение</a:t>
            </a:r>
            <a:r>
              <a:rPr lang="ru-RU" sz="2400" i="0" dirty="0" smtClean="0">
                <a:solidFill>
                  <a:srgbClr val="000000"/>
                </a:solidFill>
                <a:effectLst/>
                <a:latin typeface="MyriadPro-Bold"/>
              </a:rPr>
              <a:t/>
            </a:r>
            <a:br>
              <a:rPr lang="ru-RU" sz="2400" i="0" dirty="0" smtClean="0">
                <a:solidFill>
                  <a:srgbClr val="000000"/>
                </a:solidFill>
                <a:effectLst/>
                <a:latin typeface="MyriadPro-Bold"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  <a:latin typeface="MyriadPro-Bold"/>
              </a:rPr>
              <a:t>ЛСИ и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MyriadPro-Bold"/>
              </a:rPr>
              <a:t>представляющих</a:t>
            </a:r>
            <a:r>
              <a:rPr lang="ru-RU" sz="2400" dirty="0">
                <a:solidFill>
                  <a:srgbClr val="000000"/>
                </a:solidFill>
                <a:latin typeface="MyriadPro-Bold"/>
              </a:rPr>
              <a:t>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MyriadPro-Bold"/>
              </a:rPr>
              <a:t>их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MyriadPro-Bold"/>
              </a:rPr>
              <a:t>организаций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39680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ЛСИ и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представляющие их организации могут предпринять самые различные действия по содействию осуществлению Конвенции, например: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использовать Конвенцию в качестве критерия для оценки национальных законов, директив и деятельности правительства и других субъектов в целях обеспечения соблюдения Конвенции и ее постепенного осуществления;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использовать Конвенцию в качестве критерия для учета и представления сообщений о ходе осуществления прав ЛСИ;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использовать Конвенцию в качестве средства информационно-пропагандистской деятельности; например, использовать подписание или ратификацию Конвенции и представление докладов Комитету в качестве информационных поводов для того, чтобы привлечь внимание к положению ЛСИ в данной стране;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использовать Конвенцию в качестве объективного и признанного на международном уровне стандарта, с тем чтобы напоминать государствам об их обязанностях по отношению к ЛСИ, подчеркивая тот факт, что ответственность за реализацию прав инвалидов возлагается в первую очередь на государства, хотя другие стороны (частный сектор, международное сообщество, неправительственные организации и т.д.) также играют важную роль;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использовать Конвенцию в качестве средства создания эффективных национальных механизмов для поощрения и мониторинга Конвенции в соответствии с требованиями статьи 33, с тем чтобы облегчить задачу обеспечения успешного и устойчивого процесса осуществления;</a:t>
            </a:r>
            <a:b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1600" i="0" dirty="0" smtClean="0">
                <a:solidFill>
                  <a:srgbClr val="000000"/>
                </a:solidFill>
                <a:effectLst/>
                <a:latin typeface="ZapfDingbatsStd"/>
              </a:rPr>
              <a:t>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MyriadPro-Regular"/>
              </a:rPr>
              <a:t>работать с правительством в целях содействия своевременному представлению его доклада Комитету, а также участвовать в подготовке доклада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8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582341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0000"/>
                </a:solidFill>
                <a:effectLst/>
                <a:latin typeface="MyriadPro-It"/>
              </a:rPr>
              <a:t>обязательство уважать </a:t>
            </a:r>
            <a: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  <a:t>– государства должны воздерживаться от вмешательства в осуществление прав;</a:t>
            </a:r>
          </a:p>
          <a:p>
            <a: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  <a:t/>
            </a:r>
            <a:b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2400" i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•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MyriadPro-It"/>
              </a:rPr>
              <a:t>обязательство защищать </a:t>
            </a:r>
            <a: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  <a:t>– государства должны предотвращать нарушения прав третьими сторонами, такими как частные предприятия, медицинские работники и т.д.;</a:t>
            </a:r>
          </a:p>
          <a:p>
            <a: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  <a:t/>
            </a:r>
            <a:b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</a:br>
            <a:r>
              <a:rPr lang="ru-RU" sz="2400" i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•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MyriadPro-It"/>
              </a:rPr>
              <a:t>обязательство выполнять </a:t>
            </a:r>
            <a:r>
              <a:rPr lang="ru-RU" sz="2400" i="0" dirty="0" smtClean="0">
                <a:solidFill>
                  <a:srgbClr val="000000"/>
                </a:solidFill>
                <a:effectLst/>
                <a:latin typeface="MyriadPro-Regular"/>
              </a:rPr>
              <a:t>– государства должны принимать необходимые законодательные, административные, бюджетные, судебные и другие меры для реализации прав.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42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556792"/>
            <a:ext cx="349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Разъясняет права ЛСИ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477" y="2440433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Устанавливает обязанности по соблюдению этих прав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477" y="3681605"/>
            <a:ext cx="7956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Признает инвалидность как социальный конструкт; общество должно устранить барьеры, мешающие </a:t>
            </a:r>
            <a:r>
              <a:rPr lang="ru-RU" sz="2400" dirty="0" smtClean="0"/>
              <a:t>ЛСИ в </a:t>
            </a:r>
            <a:r>
              <a:rPr lang="ru-RU" sz="2400" dirty="0" smtClean="0"/>
              <a:t>полной мере участвовать в его жизни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7603" y="4974267"/>
            <a:ext cx="7784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Способствует всестороннему и доступному развитию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7603" y="5805264"/>
            <a:ext cx="7928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Обеспечивает национальный и международный мониторинг прав.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21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438275"/>
            <a:ext cx="8712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Цель настоящей Конвенции заключается в поощрении, защите и обеспечении полного и равного осуществления всеми инвалидами всех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прав человека и основных свобод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, а также в поощрении уважения присущего им достоинства.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63688" y="4249738"/>
            <a:ext cx="70564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Человек, его права, свободы и гарантии их реализации являются высшей ценностью и целью общества и государства.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Государство ответственно перед гражданином за создание условий для свободного и достойного развития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26325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582341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Правозащитный подход к инвалидности основывается на социальном подходе, когда люди с инвалидностью признаются в качестве обладателей прав, а государству и другим субъектам вменяется в обязанность уважать их. </a:t>
            </a:r>
          </a:p>
          <a:p>
            <a:endParaRPr lang="ru-RU" sz="2400" dirty="0"/>
          </a:p>
          <a:p>
            <a:r>
              <a:rPr lang="ru-RU" sz="2400" dirty="0" smtClean="0"/>
              <a:t>Существующие в обществе барьеры рассматриваются как проявления дискриминации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20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Прямоугольник 1"/>
          <p:cNvSpPr>
            <a:spLocks noChangeArrowheads="1"/>
          </p:cNvSpPr>
          <p:nvPr/>
        </p:nvSpPr>
        <p:spPr bwMode="auto">
          <a:xfrm>
            <a:off x="395288" y="1411288"/>
            <a:ext cx="82073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sz="2400" b="1" smtClean="0">
                <a:solidFill>
                  <a:srgbClr val="333333"/>
                </a:solidFill>
                <a:latin typeface="Arial" panose="020B0604020202020204" pitchFamily="34" charset="0"/>
              </a:rPr>
              <a:t>инвалидность</a:t>
            </a: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  — это эволюционирующее понятие и что инвалидность является результатом взаимодействия, которое происходит между имеющими нарушения здоровья людьми и отношенческими и средовыми барьерами и которое мешает их полному и эффективному участию в жизни общества наравне с другими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333333"/>
                </a:solidFill>
                <a:latin typeface="Arial" panose="020B0604020202020204" pitchFamily="34" charset="0"/>
              </a:rPr>
              <a:t>Лицо с инвалидностью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Инвалидность                                       дискриминация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635375" y="5300663"/>
            <a:ext cx="1216025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Описание: D:\URBANPUNK\СТУДИЯ\САЙТЫ\ОФИС ПО ПРАВАМ ИНВАЛИДОВ\логоти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8" b="39568"/>
          <a:stretch>
            <a:fillRect/>
          </a:stretch>
        </p:blipFill>
        <p:spPr bwMode="auto">
          <a:xfrm>
            <a:off x="7092950" y="0"/>
            <a:ext cx="2051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7380288" y="836613"/>
            <a:ext cx="1763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smtClean="0">
                <a:solidFill>
                  <a:srgbClr val="008080"/>
                </a:solidFill>
                <a:latin typeface="Arial" panose="020B0604020202020204" pitchFamily="34" charset="0"/>
              </a:rPr>
              <a:t>+375 17 256-08-29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smtClean="0">
                <a:solidFill>
                  <a:srgbClr val="1F497D"/>
                </a:solidFill>
                <a:latin typeface="Arial" panose="020B0604020202020204" pitchFamily="34" charset="0"/>
              </a:rPr>
              <a:t>www.disright.org</a:t>
            </a:r>
            <a:endParaRPr lang="ru-RU" sz="1600" smtClean="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5919788" y="51752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Прямоугольник 1"/>
          <p:cNvSpPr>
            <a:spLocks noChangeArrowheads="1"/>
          </p:cNvSpPr>
          <p:nvPr/>
        </p:nvSpPr>
        <p:spPr bwMode="auto">
          <a:xfrm>
            <a:off x="395288" y="1411288"/>
            <a:ext cx="820737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sz="2400" b="1" smtClean="0">
                <a:solidFill>
                  <a:srgbClr val="333333"/>
                </a:solidFill>
                <a:latin typeface="Arial" panose="020B0604020202020204" pitchFamily="34" charset="0"/>
              </a:rPr>
              <a:t>Человекоцентрированный (устойчивое развитие)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333333"/>
                </a:solidFill>
                <a:latin typeface="Arial" panose="020B0604020202020204" pitchFamily="34" charset="0"/>
              </a:rPr>
              <a:t>Основанный на правах человека (концептуально)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Законодательство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333333"/>
                </a:solidFill>
                <a:latin typeface="Arial" panose="020B0604020202020204" pitchFamily="34" charset="0"/>
              </a:rPr>
              <a:t>Антидискриминационное…Основанное на равенстве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86213" y="2708275"/>
            <a:ext cx="484187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sentation_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6858000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000" b="1" dirty="0" smtClean="0"/>
              <a:t>Формальное равенство</a:t>
            </a:r>
          </a:p>
          <a:p>
            <a:pPr algn="just">
              <a:defRPr/>
            </a:pPr>
            <a:endParaRPr lang="ru-RU" sz="2000" b="1" dirty="0"/>
          </a:p>
          <a:p>
            <a:pPr algn="just">
              <a:defRPr/>
            </a:pPr>
            <a:r>
              <a:rPr lang="ru-RU" sz="2000" b="1" dirty="0" smtClean="0"/>
              <a:t>Равенство возможностей </a:t>
            </a:r>
            <a:r>
              <a:rPr lang="ru-RU" sz="2000" dirty="0" smtClean="0"/>
              <a:t>- </a:t>
            </a:r>
            <a:r>
              <a:rPr lang="ru-RU" sz="2000" dirty="0"/>
              <a:t>посредством предоставления </a:t>
            </a:r>
            <a:r>
              <a:rPr lang="ru-RU" sz="2000" dirty="0" smtClean="0"/>
              <a:t>тех </a:t>
            </a:r>
            <a:r>
              <a:rPr lang="ru-RU" sz="2000" dirty="0"/>
              <a:t>же самых (одинаковых) возможностей, на том основании, что это приведет для них к одинаковым результатам. </a:t>
            </a:r>
            <a:r>
              <a:rPr lang="ru-RU" sz="2000" dirty="0" smtClean="0"/>
              <a:t>(классический либерализм </a:t>
            </a:r>
            <a:r>
              <a:rPr lang="ru-RU" sz="2000" dirty="0"/>
              <a:t>о равенстве, </a:t>
            </a:r>
            <a:r>
              <a:rPr lang="ru-RU" sz="2000" dirty="0" smtClean="0"/>
              <a:t>понятия </a:t>
            </a:r>
            <a:r>
              <a:rPr lang="ru-RU" sz="2000" dirty="0"/>
              <a:t>равной возможности или состязательного (конкурентоспособного) </a:t>
            </a:r>
            <a:r>
              <a:rPr lang="ru-RU" sz="2000" dirty="0" smtClean="0"/>
              <a:t>равенства). </a:t>
            </a:r>
          </a:p>
          <a:p>
            <a:pPr algn="just">
              <a:defRPr/>
            </a:pPr>
            <a:endParaRPr lang="be-BY" sz="2000" dirty="0"/>
          </a:p>
          <a:p>
            <a:pPr algn="just">
              <a:defRPr/>
            </a:pPr>
            <a:r>
              <a:rPr lang="ru-RU" sz="2000" b="1" dirty="0" smtClean="0"/>
              <a:t>Равенство </a:t>
            </a:r>
            <a:r>
              <a:rPr lang="ru-RU" sz="2000" b="1" dirty="0"/>
              <a:t>результата </a:t>
            </a:r>
            <a:r>
              <a:rPr lang="ru-RU" sz="2000" dirty="0"/>
              <a:t>- </a:t>
            </a:r>
            <a:r>
              <a:rPr lang="ru-RU" sz="2000" dirty="0" smtClean="0"/>
              <a:t>для </a:t>
            </a:r>
            <a:r>
              <a:rPr lang="ru-RU" sz="2000" dirty="0"/>
              <a:t>достижения равных (одинаковых) результатов </a:t>
            </a:r>
            <a:r>
              <a:rPr lang="ru-RU" sz="2000" dirty="0" smtClean="0"/>
              <a:t>необходимо </a:t>
            </a:r>
            <a:r>
              <a:rPr lang="ru-RU" sz="2000" dirty="0"/>
              <a:t>проявлять различное отношение - потому что жизненные условия </a:t>
            </a:r>
            <a:r>
              <a:rPr lang="ru-RU" sz="2000" dirty="0" smtClean="0"/>
              <a:t>различны.</a:t>
            </a:r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b="1" dirty="0" smtClean="0"/>
              <a:t>Равенство</a:t>
            </a:r>
            <a:r>
              <a:rPr lang="ru-RU" sz="2000" dirty="0" smtClean="0"/>
              <a:t> </a:t>
            </a:r>
            <a:r>
              <a:rPr lang="ru-RU" sz="2000" dirty="0"/>
              <a:t>означает обеспечение всем людям, независимо от их пола, национальности, вероисповедания или способностей, одинаковых возможностей доступа к позитивным результатам проводимого в стране политического, экономического, культурного и иных курсов.</a:t>
            </a:r>
          </a:p>
          <a:p>
            <a:pPr algn="just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4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683</Words>
  <Application>Microsoft Office PowerPoint</Application>
  <PresentationFormat>Экран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23</vt:i4>
      </vt:variant>
    </vt:vector>
  </HeadingPairs>
  <TitlesOfParts>
    <vt:vector size="45" baseType="lpstr">
      <vt:lpstr>Arial</vt:lpstr>
      <vt:lpstr>Calibri</vt:lpstr>
      <vt:lpstr>Calibri Light</vt:lpstr>
      <vt:lpstr>Impact</vt:lpstr>
      <vt:lpstr>MyriadPro-Bold</vt:lpstr>
      <vt:lpstr>MyriadPro-BoldIt</vt:lpstr>
      <vt:lpstr>MyriadPro-It</vt:lpstr>
      <vt:lpstr>MyriadPro-Regular</vt:lpstr>
      <vt:lpstr>ZapfDingbatsStd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21</cp:revision>
  <dcterms:created xsi:type="dcterms:W3CDTF">2012-02-19T18:34:19Z</dcterms:created>
  <dcterms:modified xsi:type="dcterms:W3CDTF">2017-06-15T10:51:36Z</dcterms:modified>
</cp:coreProperties>
</file>