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4" r:id="rId5"/>
    <p:sldId id="263" r:id="rId6"/>
    <p:sldId id="258" r:id="rId7"/>
    <p:sldId id="260" r:id="rId8"/>
    <p:sldId id="267" r:id="rId9"/>
    <p:sldId id="268" r:id="rId10"/>
    <p:sldId id="269" r:id="rId11"/>
    <p:sldId id="259" r:id="rId12"/>
    <p:sldId id="265" r:id="rId13"/>
    <p:sldId id="266" r:id="rId14"/>
    <p:sldId id="270" r:id="rId15"/>
    <p:sldId id="271" r:id="rId16"/>
    <p:sldId id="272" r:id="rId17"/>
    <p:sldId id="273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0;&#1083;&#1100;&#1082;&#1086;&#1090;&#1072;%20&#1053;&#1072;&#1090;&#1072;&#1083;&#1080;&#1103;\2016\&#1044;&#1077;&#1084;&#1077;&#1085;&#1094;&#1080;&#1103;\&#1101;&#1082;&#1089;&#1087;&#1077;&#1088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93;&#1093;&#1093;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829203180203566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ru-RU"/>
                      <a:t>5,5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715846994535519E-2"/>
                  <c:y val="8.61678004535148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29,</a:t>
                    </a:r>
                    <a:r>
                      <a:rPr lang="ru-RU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27,3%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обратились при первых признаках деменции</c:v>
                </c:pt>
                <c:pt idx="1">
                  <c:v>обратились в течение месяца</c:v>
                </c:pt>
                <c:pt idx="2">
                  <c:v>обратились в течение года</c:v>
                </c:pt>
                <c:pt idx="3">
                  <c:v>обратились спустя год и более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0.255</c:v>
                </c:pt>
                <c:pt idx="1">
                  <c:v>0.17299999999999999</c:v>
                </c:pt>
                <c:pt idx="2">
                  <c:v>0.29499999999999998</c:v>
                </c:pt>
                <c:pt idx="3">
                  <c:v>0.27300000000000002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687384563040731"/>
          <c:y val="0.1945607147340308"/>
          <c:w val="0.31874799803030085"/>
          <c:h val="0.683208789156851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предоставление  услуг  дневного  ухода</c:v>
                </c:pt>
                <c:pt idx="1">
                  <c:v>услуги временной передышки</c:v>
                </c:pt>
                <c:pt idx="2">
                  <c:v>психологические услуги</c:v>
                </c:pt>
                <c:pt idx="3">
                  <c:v>материальная помощь</c:v>
                </c:pt>
                <c:pt idx="4">
                  <c:v>услуги по обучению уходу и обслуживанию</c:v>
                </c:pt>
                <c:pt idx="5">
                  <c:v>предоставление услуг социального работника</c:v>
                </c:pt>
                <c:pt idx="6">
                  <c:v>предоставление консультационных услуг</c:v>
                </c:pt>
                <c:pt idx="7">
                  <c:v>помощь волонтеров</c:v>
                </c:pt>
                <c:pt idx="8">
                  <c:v>помощь медицинского работника</c:v>
                </c:pt>
                <c:pt idx="9">
                  <c:v>помощь медицинского работника</c:v>
                </c:pt>
                <c:pt idx="10">
                  <c:v>улучшение жилищных условий</c:v>
                </c:pt>
                <c:pt idx="11">
                  <c:v>помещение в медицинский стационар</c:v>
                </c:pt>
                <c:pt idx="12">
                  <c:v>создание группы поддержки</c:v>
                </c:pt>
                <c:pt idx="13">
                  <c:v>органзиция досуга</c:v>
                </c:pt>
                <c:pt idx="14">
                  <c:v>предоставление санаторно-курортного лечения</c:v>
                </c:pt>
                <c:pt idx="15">
                  <c:v>оформление группы инвалидности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6320896"/>
        <c:axId val="179919104"/>
      </c:barChart>
      <c:catAx>
        <c:axId val="17632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9919104"/>
        <c:crosses val="autoZero"/>
        <c:auto val="1"/>
        <c:lblAlgn val="ctr"/>
        <c:lblOffset val="100"/>
        <c:noMultiLvlLbl val="0"/>
      </c:catAx>
      <c:valAx>
        <c:axId val="179919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632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Лист13!$B$3:$B$19</c:f>
              <c:strCache>
                <c:ptCount val="17"/>
                <c:pt idx="0">
                  <c:v>Другое</c:v>
                </c:pt>
                <c:pt idx="1">
                  <c:v>Совершенствовать стат. учет граждан с деменцией качества их жизни, проведения специальных исследований и др.</c:v>
                </c:pt>
                <c:pt idx="2">
                  <c:v>Организовывать  школы, тренинги для семей при УСО</c:v>
                </c:pt>
                <c:pt idx="3">
                  <c:v>Наладить межведомственное взаимодействие</c:v>
                </c:pt>
                <c:pt idx="4">
                  <c:v>Содействовать развитию НГО</c:v>
                </c:pt>
                <c:pt idx="5">
                  <c:v>Развивать систему немедикаментозных методов работы с пожилыми гражданами (рання стадия)</c:v>
                </c:pt>
                <c:pt idx="6">
                  <c:v>Повышать проф. компетентность работников УСО </c:v>
                </c:pt>
                <c:pt idx="7">
                  <c:v>Развивать систему нестационарного соц.  обслуживания (территориальных центрах)</c:v>
                </c:pt>
                <c:pt idx="8">
                  <c:v>Развивать систему консультационных услуг для семей (юридических, психологических и др.)</c:v>
                </c:pt>
                <c:pt idx="9">
                  <c:v>Развивать специализированные услуги (услуги дневного (почасового) ухода)</c:v>
                </c:pt>
                <c:pt idx="10">
                  <c:v>Развивать систему стационарных учреждений</c:v>
                </c:pt>
                <c:pt idx="11">
                  <c:v>Улучшать материальное оснащение организаций здравоохранения и УСО</c:v>
                </c:pt>
                <c:pt idx="12">
                  <c:v>Развивать систему мат. поддержки людей с деменцией и членов их семей</c:v>
                </c:pt>
                <c:pt idx="13">
                  <c:v>Формировать терпимое и доброжелательное отношение к гражданам с деменцией</c:v>
                </c:pt>
                <c:pt idx="14">
                  <c:v>Развивать систему ранней диагностики деменции с целью определения эффективных стратегий лечения и профилактики</c:v>
                </c:pt>
                <c:pt idx="15">
                  <c:v>Информировать население о сути деменции, первичных симптомах, правилах ухода за людьми с деменцией, их поведенческих особенностях и т.д.</c:v>
                </c:pt>
                <c:pt idx="16">
                  <c:v>Совершенствовать систему профилактики и предупреждения деменции среди пожилых граждан</c:v>
                </c:pt>
              </c:strCache>
            </c:strRef>
          </c:cat>
          <c:val>
            <c:numRef>
              <c:f>Лист13!$C$3:$C$19</c:f>
              <c:numCache>
                <c:formatCode>General</c:formatCode>
                <c:ptCount val="17"/>
                <c:pt idx="0">
                  <c:v>0.7</c:v>
                </c:pt>
                <c:pt idx="1">
                  <c:v>10.9</c:v>
                </c:pt>
                <c:pt idx="2">
                  <c:v>20.7</c:v>
                </c:pt>
                <c:pt idx="3">
                  <c:v>22.4</c:v>
                </c:pt>
                <c:pt idx="4">
                  <c:v>23.1</c:v>
                </c:pt>
                <c:pt idx="5">
                  <c:v>23.8</c:v>
                </c:pt>
                <c:pt idx="6">
                  <c:v>25.5</c:v>
                </c:pt>
                <c:pt idx="7">
                  <c:v>31.6</c:v>
                </c:pt>
                <c:pt idx="8">
                  <c:v>32.299999999999997</c:v>
                </c:pt>
                <c:pt idx="9">
                  <c:v>33.700000000000003</c:v>
                </c:pt>
                <c:pt idx="10">
                  <c:v>34.6</c:v>
                </c:pt>
                <c:pt idx="11">
                  <c:v>39.5</c:v>
                </c:pt>
                <c:pt idx="12">
                  <c:v>42.9</c:v>
                </c:pt>
                <c:pt idx="13">
                  <c:v>46.3</c:v>
                </c:pt>
                <c:pt idx="14">
                  <c:v>52.7</c:v>
                </c:pt>
                <c:pt idx="15">
                  <c:v>58.8</c:v>
                </c:pt>
                <c:pt idx="16">
                  <c:v>62.6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960192"/>
        <c:axId val="170051840"/>
      </c:barChart>
      <c:catAx>
        <c:axId val="169960192"/>
        <c:scaling>
          <c:orientation val="minMax"/>
        </c:scaling>
        <c:delete val="0"/>
        <c:axPos val="l"/>
        <c:majorTickMark val="out"/>
        <c:minorTickMark val="none"/>
        <c:tickLblPos val="nextTo"/>
        <c:crossAx val="170051840"/>
        <c:crosses val="autoZero"/>
        <c:auto val="1"/>
        <c:lblAlgn val="ctr"/>
        <c:lblOffset val="100"/>
        <c:noMultiLvlLbl val="0"/>
      </c:catAx>
      <c:valAx>
        <c:axId val="170051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996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20033458371221"/>
          <c:y val="1.3113754679700386E-2"/>
          <c:w val="0.48916094059587495"/>
          <c:h val="0.9114103062622671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10,1 %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17,4 %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29 %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33,3 %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/>
                      <a:t>33,3 %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36,2 %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/>
                      <a:t>39,1 %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/>
                      <a:t>40,6 %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/>
                      <a:t>40,6 %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600"/>
                      <a:t>47,8 %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/>
                      <a:t>50,7 %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600"/>
                      <a:t>52,2 %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600"/>
                      <a:t>53,6 %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600"/>
                      <a:t>53,6 %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600"/>
                      <a:t>59,4 %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600"/>
                      <a:t>63,8 %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600"/>
                      <a:t>75,4 %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Лист2!$B$3:$B$19</c:f>
              <c:strCache>
                <c:ptCount val="17"/>
                <c:pt idx="0">
                  <c:v>Другое </c:v>
                </c:pt>
                <c:pt idx="1">
                  <c:v>Совершенствование стат. учета </c:v>
                </c:pt>
                <c:pt idx="2">
                  <c:v>Усиление мат. поддержки людей с деменцией и членов их семей</c:v>
                </c:pt>
                <c:pt idx="3">
                  <c:v>Содействие деятельности НГО</c:v>
                </c:pt>
                <c:pt idx="4">
                  <c:v>Организация при УСО школ, тренингов семей</c:v>
                </c:pt>
                <c:pt idx="5">
                  <c:v>Улучшение межведомств. взаимодействия </c:v>
                </c:pt>
                <c:pt idx="6">
                  <c:v>Развитие системы стационарных УСО</c:v>
                </c:pt>
                <c:pt idx="7">
                  <c:v>Развитие специализированных услуг (например, услуги дневного (почасового) ухода)</c:v>
                </c:pt>
                <c:pt idx="8">
                  <c:v>Развитие системы консультаций для семей</c:v>
                </c:pt>
                <c:pt idx="9">
                  <c:v>Формирование в обществе терпимого и доброжелательного отношения к гражданам с деменцией</c:v>
                </c:pt>
                <c:pt idx="10">
                  <c:v>Применения нелекарственных методов коррекции (ранняя стадия)</c:v>
                </c:pt>
                <c:pt idx="11">
                  <c:v>Повышение проф. подготовки работников </c:v>
                </c:pt>
                <c:pt idx="12">
                  <c:v>Улучшение мат. оснащения организаций здравоохранения и УСО</c:v>
                </c:pt>
                <c:pt idx="13">
                  <c:v>Развитие системы нестационарного социального обслуживания</c:v>
                </c:pt>
                <c:pt idx="14">
                  <c:v>Увеличение мер по предупреждению, профилактике деменции среди пожилых граждан</c:v>
                </c:pt>
                <c:pt idx="15">
                  <c:v>Совершенствование подходов к ранней диагностике деменции</c:v>
                </c:pt>
                <c:pt idx="16">
                  <c:v>Широкое информирование населения о</c:v>
                </c:pt>
              </c:strCache>
            </c:strRef>
          </c:cat>
          <c:val>
            <c:numRef>
              <c:f>Лист2!$C$3:$C$19</c:f>
              <c:numCache>
                <c:formatCode>General</c:formatCode>
                <c:ptCount val="17"/>
                <c:pt idx="0">
                  <c:v>10.1</c:v>
                </c:pt>
                <c:pt idx="1">
                  <c:v>17.399999999999999</c:v>
                </c:pt>
                <c:pt idx="2">
                  <c:v>29</c:v>
                </c:pt>
                <c:pt idx="3">
                  <c:v>33.299999999999997</c:v>
                </c:pt>
                <c:pt idx="4">
                  <c:v>33.299999999999997</c:v>
                </c:pt>
                <c:pt idx="5">
                  <c:v>36.200000000000003</c:v>
                </c:pt>
                <c:pt idx="6">
                  <c:v>39.1</c:v>
                </c:pt>
                <c:pt idx="7">
                  <c:v>40.6</c:v>
                </c:pt>
                <c:pt idx="8">
                  <c:v>40.6</c:v>
                </c:pt>
                <c:pt idx="9">
                  <c:v>47.8</c:v>
                </c:pt>
                <c:pt idx="10">
                  <c:v>50.7</c:v>
                </c:pt>
                <c:pt idx="11">
                  <c:v>52.2</c:v>
                </c:pt>
                <c:pt idx="12">
                  <c:v>53.6</c:v>
                </c:pt>
                <c:pt idx="13">
                  <c:v>53.6</c:v>
                </c:pt>
                <c:pt idx="14">
                  <c:v>59.4</c:v>
                </c:pt>
                <c:pt idx="15">
                  <c:v>63.8</c:v>
                </c:pt>
                <c:pt idx="16">
                  <c:v>75.400000000000006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2273920"/>
        <c:axId val="183634176"/>
      </c:barChart>
      <c:catAx>
        <c:axId val="182273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83634176"/>
        <c:crosses val="autoZero"/>
        <c:auto val="0"/>
        <c:lblAlgn val="ctr"/>
        <c:lblOffset val="100"/>
        <c:noMultiLvlLbl val="0"/>
      </c:catAx>
      <c:valAx>
        <c:axId val="183634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227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954911658267476"/>
          <c:y val="2.8116843700136378E-2"/>
          <c:w val="0.47756635874702447"/>
          <c:h val="0.9107886965860475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Лист3!$A$1:$A$16</c:f>
              <c:strCache>
                <c:ptCount val="16"/>
                <c:pt idx="0">
                  <c:v>Совершенствовать стат. учет граждан с деменцией</c:v>
                </c:pt>
                <c:pt idx="1">
                  <c:v>Наладить межведомственное взаимодействие </c:v>
                </c:pt>
                <c:pt idx="2">
                  <c:v>Содействовать развитию НГО</c:v>
                </c:pt>
                <c:pt idx="3">
                  <c:v>Развивать систему мат. поддержки людей с деменцией и членов их семей</c:v>
                </c:pt>
                <c:pt idx="4">
                  <c:v>Совершенствовать систему профилактики и предупреждения деменции среди пожилых граждан</c:v>
                </c:pt>
                <c:pt idx="5">
                  <c:v>Повышать проф. компетентность специалистов </c:v>
                </c:pt>
                <c:pt idx="6">
                  <c:v> Улучшать мат.оснащение мед. и соц. организаций</c:v>
                </c:pt>
                <c:pt idx="7">
                  <c:v>Развивать систему стационарного обслуживания</c:v>
                </c:pt>
                <c:pt idx="8">
                  <c:v>Развивать систему консультационных услуг (юр., псих.) для семей</c:v>
                </c:pt>
                <c:pt idx="9">
                  <c:v>Развивать систему немедикаментозных методов работы (ранняя стадия)</c:v>
                </c:pt>
                <c:pt idx="10">
                  <c:v>Формировать терпимое и доброжелательное отношение к гражданам с деменцией</c:v>
                </c:pt>
                <c:pt idx="11">
                  <c:v>Развивать систему нестационарного социального обслуживания</c:v>
                </c:pt>
                <c:pt idx="12">
                  <c:v>Организовывать при УСО школы, обучающие семинары для семей</c:v>
                </c:pt>
                <c:pt idx="13">
                  <c:v>Информировать население о сути деменции, симптомах, правилах ухода и т.д.</c:v>
                </c:pt>
                <c:pt idx="14">
                  <c:v>Развивать систему ранней диагностики деменции </c:v>
                </c:pt>
                <c:pt idx="15">
                  <c:v>Развивать специализированные услуги (услуги дневного (почасового) ухода и др.)</c:v>
                </c:pt>
              </c:strCache>
            </c:strRef>
          </c:cat>
          <c:val>
            <c:numRef>
              <c:f>Лист3!$B$1:$B$16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13792"/>
        <c:axId val="183763712"/>
      </c:barChart>
      <c:catAx>
        <c:axId val="183713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3763712"/>
        <c:crosses val="autoZero"/>
        <c:auto val="1"/>
        <c:lblAlgn val="r"/>
        <c:lblOffset val="100"/>
        <c:noMultiLvlLbl val="0"/>
      </c:catAx>
      <c:valAx>
        <c:axId val="183763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371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  <a:r>
                      <a:rPr lang="ru-RU"/>
                      <a:t> (11,7%)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129</a:t>
                    </a:r>
                    <a:r>
                      <a:rPr lang="ru-RU"/>
                      <a:t> (43,1%)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135</a:t>
                    </a:r>
                    <a:r>
                      <a:rPr lang="ru-RU"/>
                      <a:t> (45,2%)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Лист12!$B$125:$B$127</c:f>
              <c:strCache>
                <c:ptCount val="3"/>
                <c:pt idx="0">
                  <c:v>Да, знал довольно много по данному вопросу</c:v>
                </c:pt>
                <c:pt idx="1">
                  <c:v>Да, кое-что слышал</c:v>
                </c:pt>
                <c:pt idx="2">
                  <c:v>Нет</c:v>
                </c:pt>
              </c:strCache>
            </c:strRef>
          </c:cat>
          <c:val>
            <c:numRef>
              <c:f>Лист12!$C$125:$C$127</c:f>
              <c:numCache>
                <c:formatCode>General</c:formatCode>
                <c:ptCount val="3"/>
                <c:pt idx="0">
                  <c:v>35</c:v>
                </c:pt>
                <c:pt idx="1">
                  <c:v>129</c:v>
                </c:pt>
                <c:pt idx="2">
                  <c:v>135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2613632"/>
        <c:axId val="169958400"/>
      </c:barChart>
      <c:catAx>
        <c:axId val="15261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9958400"/>
        <c:crosses val="autoZero"/>
        <c:auto val="1"/>
        <c:lblAlgn val="ctr"/>
        <c:lblOffset val="100"/>
        <c:noMultiLvlLbl val="0"/>
      </c:catAx>
      <c:valAx>
        <c:axId val="16995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61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ru-RU"/>
                      <a:t> (1,1%)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ru-RU"/>
                      <a:t> (4,3%)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ru-RU"/>
                      <a:t> (1,8%)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ru-RU"/>
                      <a:t> (2,8%)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ru-RU"/>
                      <a:t> (8,9%)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245</a:t>
                    </a:r>
                    <a:r>
                      <a:rPr lang="ru-RU"/>
                      <a:t> (87,2%)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Лист12!$B$160:$B$165</c:f>
              <c:strCache>
                <c:ptCount val="6"/>
                <c:pt idx="0">
                  <c:v>Другое</c:v>
                </c:pt>
                <c:pt idx="1">
                  <c:v>Обратился к родственнику (знакомому), который по роду совей деятельности является врачом, специалистом по социальной работе и т.п.</c:v>
                </c:pt>
                <c:pt idx="2">
                  <c:v>Искал общественные организации, работающие с такими гражданами</c:v>
                </c:pt>
                <c:pt idx="3">
                  <c:v>В стационарное учреждение социального обслуживания </c:v>
                </c:pt>
                <c:pt idx="4">
                  <c:v>В специализированную организацию здравоохранения, оказывающую помощь гражданам с деменцией (например, диспансер)</c:v>
                </c:pt>
                <c:pt idx="5">
                  <c:v>В организацию здравоохранения по месту жительства (поликлинику)</c:v>
                </c:pt>
              </c:strCache>
            </c:strRef>
          </c:cat>
          <c:val>
            <c:numRef>
              <c:f>Лист12!$C$160:$C$165</c:f>
              <c:numCache>
                <c:formatCode>General</c:formatCode>
                <c:ptCount val="6"/>
                <c:pt idx="0">
                  <c:v>3</c:v>
                </c:pt>
                <c:pt idx="1">
                  <c:v>12</c:v>
                </c:pt>
                <c:pt idx="2">
                  <c:v>5</c:v>
                </c:pt>
                <c:pt idx="3">
                  <c:v>8</c:v>
                </c:pt>
                <c:pt idx="4">
                  <c:v>25</c:v>
                </c:pt>
                <c:pt idx="5">
                  <c:v>245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57088"/>
        <c:axId val="176297088"/>
      </c:barChart>
      <c:catAx>
        <c:axId val="170057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6297088"/>
        <c:crosses val="autoZero"/>
        <c:auto val="1"/>
        <c:lblAlgn val="ctr"/>
        <c:lblOffset val="100"/>
        <c:noMultiLvlLbl val="0"/>
      </c:catAx>
      <c:valAx>
        <c:axId val="176297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005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139788082045298"/>
          <c:y val="2.8933095519994935E-2"/>
          <c:w val="0.61217471080003893"/>
          <c:h val="0.82601208309858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может выполнять самоятоятельно</c:v>
                </c:pt>
              </c:strCache>
            </c:strRef>
          </c:tx>
          <c:invertIfNegative val="0"/>
          <c:cat>
            <c:strRef>
              <c:f>Лист1!$A$2:$A$22</c:f>
              <c:strCache>
                <c:ptCount val="21"/>
                <c:pt idx="0">
                  <c:v>посещать учреждения</c:v>
                </c:pt>
                <c:pt idx="1">
                  <c:v>пользоваться общественным транспортом</c:v>
                </c:pt>
                <c:pt idx="2">
                  <c:v>убирать в комнате, делать влажную уборку посуду</c:v>
                </c:pt>
                <c:pt idx="3">
                  <c:v>совершать платежи</c:v>
                </c:pt>
                <c:pt idx="4">
                  <c:v>ориентироваться в городе</c:v>
                </c:pt>
                <c:pt idx="5">
                  <c:v>поддерживать порядок в комнате</c:v>
                </c:pt>
                <c:pt idx="6">
                  <c:v>пользоваться кухонными бытовыми приборами</c:v>
                </c:pt>
                <c:pt idx="7">
                  <c:v>определять необходимость смены белья</c:v>
                </c:pt>
                <c:pt idx="8">
                  <c:v>готовть пищу</c:v>
                </c:pt>
                <c:pt idx="9">
                  <c:v>пользоваться душем, ванной</c:v>
                </c:pt>
                <c:pt idx="10">
                  <c:v>мыть тело, волосы</c:v>
                </c:pt>
                <c:pt idx="11">
                  <c:v>пользоваться гигиеническими средствами</c:v>
                </c:pt>
                <c:pt idx="12">
                  <c:v>подбирать и носить одежду по погоде</c:v>
                </c:pt>
                <c:pt idx="13">
                  <c:v>общаться с людьми, ясно выражать свои мысли</c:v>
                </c:pt>
                <c:pt idx="14">
                  <c:v>передвигаться снаружи помещения</c:v>
                </c:pt>
                <c:pt idx="15">
                  <c:v>заправлять постель</c:v>
                </c:pt>
                <c:pt idx="16">
                  <c:v>убирать посуду</c:v>
                </c:pt>
                <c:pt idx="17">
                  <c:v>одеваться, менять нательное белье</c:v>
                </c:pt>
                <c:pt idx="18">
                  <c:v>пользоваться туалетом</c:v>
                </c:pt>
                <c:pt idx="19">
                  <c:v>принимать пищу</c:v>
                </c:pt>
                <c:pt idx="20">
                  <c:v>передвигаться внутри помещения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13.6</c:v>
                </c:pt>
                <c:pt idx="1">
                  <c:v>14</c:v>
                </c:pt>
                <c:pt idx="2">
                  <c:v>14.5</c:v>
                </c:pt>
                <c:pt idx="3">
                  <c:v>16.7</c:v>
                </c:pt>
                <c:pt idx="4">
                  <c:v>19.600000000000001</c:v>
                </c:pt>
                <c:pt idx="5">
                  <c:v>21.2</c:v>
                </c:pt>
                <c:pt idx="6">
                  <c:v>23</c:v>
                </c:pt>
                <c:pt idx="7">
                  <c:v>25.4</c:v>
                </c:pt>
                <c:pt idx="8">
                  <c:v>26.4</c:v>
                </c:pt>
                <c:pt idx="9">
                  <c:v>29.2</c:v>
                </c:pt>
                <c:pt idx="10">
                  <c:v>31.7</c:v>
                </c:pt>
                <c:pt idx="11">
                  <c:v>33.700000000000003</c:v>
                </c:pt>
                <c:pt idx="12">
                  <c:v>36</c:v>
                </c:pt>
                <c:pt idx="13">
                  <c:v>40.4</c:v>
                </c:pt>
                <c:pt idx="14">
                  <c:v>41.7</c:v>
                </c:pt>
                <c:pt idx="15">
                  <c:v>44.7</c:v>
                </c:pt>
                <c:pt idx="16">
                  <c:v>46.7</c:v>
                </c:pt>
                <c:pt idx="17">
                  <c:v>51.4</c:v>
                </c:pt>
                <c:pt idx="18">
                  <c:v>59.5</c:v>
                </c:pt>
                <c:pt idx="19">
                  <c:v>68.3</c:v>
                </c:pt>
                <c:pt idx="20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может выполнять с помощью членов семьи</c:v>
                </c:pt>
              </c:strCache>
            </c:strRef>
          </c:tx>
          <c:invertIfNegative val="0"/>
          <c:cat>
            <c:strRef>
              <c:f>Лист1!$A$2:$A$22</c:f>
              <c:strCache>
                <c:ptCount val="21"/>
                <c:pt idx="0">
                  <c:v>посещать учреждения</c:v>
                </c:pt>
                <c:pt idx="1">
                  <c:v>пользоваться общественным транспортом</c:v>
                </c:pt>
                <c:pt idx="2">
                  <c:v>убирать в комнате, делать влажную уборку посуду</c:v>
                </c:pt>
                <c:pt idx="3">
                  <c:v>совершать платежи</c:v>
                </c:pt>
                <c:pt idx="4">
                  <c:v>ориентироваться в городе</c:v>
                </c:pt>
                <c:pt idx="5">
                  <c:v>поддерживать порядок в комнате</c:v>
                </c:pt>
                <c:pt idx="6">
                  <c:v>пользоваться кухонными бытовыми приборами</c:v>
                </c:pt>
                <c:pt idx="7">
                  <c:v>определять необходимость смены белья</c:v>
                </c:pt>
                <c:pt idx="8">
                  <c:v>готовть пищу</c:v>
                </c:pt>
                <c:pt idx="9">
                  <c:v>пользоваться душем, ванной</c:v>
                </c:pt>
                <c:pt idx="10">
                  <c:v>мыть тело, волосы</c:v>
                </c:pt>
                <c:pt idx="11">
                  <c:v>пользоваться гигиеническими средствами</c:v>
                </c:pt>
                <c:pt idx="12">
                  <c:v>подбирать и носить одежду по погоде</c:v>
                </c:pt>
                <c:pt idx="13">
                  <c:v>общаться с людьми, ясно выражать свои мысли</c:v>
                </c:pt>
                <c:pt idx="14">
                  <c:v>передвигаться снаружи помещения</c:v>
                </c:pt>
                <c:pt idx="15">
                  <c:v>заправлять постель</c:v>
                </c:pt>
                <c:pt idx="16">
                  <c:v>убирать посуду</c:v>
                </c:pt>
                <c:pt idx="17">
                  <c:v>одеваться, менять нательное белье</c:v>
                </c:pt>
                <c:pt idx="18">
                  <c:v>пользоваться туалетом</c:v>
                </c:pt>
                <c:pt idx="19">
                  <c:v>принимать пищу</c:v>
                </c:pt>
                <c:pt idx="20">
                  <c:v>передвигаться внутри помещения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57.3</c:v>
                </c:pt>
                <c:pt idx="1">
                  <c:v>56.6</c:v>
                </c:pt>
                <c:pt idx="2">
                  <c:v>57.1</c:v>
                </c:pt>
                <c:pt idx="3">
                  <c:v>51.5</c:v>
                </c:pt>
                <c:pt idx="4">
                  <c:v>51.6</c:v>
                </c:pt>
                <c:pt idx="5">
                  <c:v>55.5</c:v>
                </c:pt>
                <c:pt idx="6">
                  <c:v>53.3</c:v>
                </c:pt>
                <c:pt idx="7">
                  <c:v>57</c:v>
                </c:pt>
                <c:pt idx="8">
                  <c:v>51.1</c:v>
                </c:pt>
                <c:pt idx="9">
                  <c:v>53.8</c:v>
                </c:pt>
                <c:pt idx="10">
                  <c:v>54</c:v>
                </c:pt>
                <c:pt idx="11">
                  <c:v>47</c:v>
                </c:pt>
                <c:pt idx="12">
                  <c:v>48.4</c:v>
                </c:pt>
                <c:pt idx="13">
                  <c:v>43.6</c:v>
                </c:pt>
                <c:pt idx="14">
                  <c:v>37.9</c:v>
                </c:pt>
                <c:pt idx="15">
                  <c:v>39.9</c:v>
                </c:pt>
                <c:pt idx="16">
                  <c:v>37.9</c:v>
                </c:pt>
                <c:pt idx="17">
                  <c:v>39.299999999999997</c:v>
                </c:pt>
                <c:pt idx="18">
                  <c:v>29.8</c:v>
                </c:pt>
                <c:pt idx="19">
                  <c:v>25.3</c:v>
                </c:pt>
                <c:pt idx="20">
                  <c:v>20.3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может выполнять с помощью специалистов</c:v>
                </c:pt>
              </c:strCache>
            </c:strRef>
          </c:tx>
          <c:invertIfNegative val="0"/>
          <c:cat>
            <c:strRef>
              <c:f>Лист1!$A$2:$A$22</c:f>
              <c:strCache>
                <c:ptCount val="21"/>
                <c:pt idx="0">
                  <c:v>посещать учреждения</c:v>
                </c:pt>
                <c:pt idx="1">
                  <c:v>пользоваться общественным транспортом</c:v>
                </c:pt>
                <c:pt idx="2">
                  <c:v>убирать в комнате, делать влажную уборку посуду</c:v>
                </c:pt>
                <c:pt idx="3">
                  <c:v>совершать платежи</c:v>
                </c:pt>
                <c:pt idx="4">
                  <c:v>ориентироваться в городе</c:v>
                </c:pt>
                <c:pt idx="5">
                  <c:v>поддерживать порядок в комнате</c:v>
                </c:pt>
                <c:pt idx="6">
                  <c:v>пользоваться кухонными бытовыми приборами</c:v>
                </c:pt>
                <c:pt idx="7">
                  <c:v>определять необходимость смены белья</c:v>
                </c:pt>
                <c:pt idx="8">
                  <c:v>готовть пищу</c:v>
                </c:pt>
                <c:pt idx="9">
                  <c:v>пользоваться душем, ванной</c:v>
                </c:pt>
                <c:pt idx="10">
                  <c:v>мыть тело, волосы</c:v>
                </c:pt>
                <c:pt idx="11">
                  <c:v>пользоваться гигиеническими средствами</c:v>
                </c:pt>
                <c:pt idx="12">
                  <c:v>подбирать и носить одежду по погоде</c:v>
                </c:pt>
                <c:pt idx="13">
                  <c:v>общаться с людьми, ясно выражать свои мысли</c:v>
                </c:pt>
                <c:pt idx="14">
                  <c:v>передвигаться снаружи помещения</c:v>
                </c:pt>
                <c:pt idx="15">
                  <c:v>заправлять постель</c:v>
                </c:pt>
                <c:pt idx="16">
                  <c:v>убирать посуду</c:v>
                </c:pt>
                <c:pt idx="17">
                  <c:v>одеваться, менять нательное белье</c:v>
                </c:pt>
                <c:pt idx="18">
                  <c:v>пользоваться туалетом</c:v>
                </c:pt>
                <c:pt idx="19">
                  <c:v>принимать пищу</c:v>
                </c:pt>
                <c:pt idx="20">
                  <c:v>передвигаться внутри помещения</c:v>
                </c:pt>
              </c:strCache>
            </c:strRef>
          </c:cat>
          <c:val>
            <c:numRef>
              <c:f>Лист1!$D$2:$D$22</c:f>
              <c:numCache>
                <c:formatCode>General</c:formatCode>
                <c:ptCount val="21"/>
                <c:pt idx="0">
                  <c:v>28.7</c:v>
                </c:pt>
                <c:pt idx="1">
                  <c:v>29.4</c:v>
                </c:pt>
                <c:pt idx="2">
                  <c:v>28.4</c:v>
                </c:pt>
                <c:pt idx="3">
                  <c:v>31.9</c:v>
                </c:pt>
                <c:pt idx="4">
                  <c:v>28.7</c:v>
                </c:pt>
                <c:pt idx="5">
                  <c:v>23.3</c:v>
                </c:pt>
                <c:pt idx="6">
                  <c:v>24.7</c:v>
                </c:pt>
                <c:pt idx="7">
                  <c:v>17.5</c:v>
                </c:pt>
                <c:pt idx="8">
                  <c:v>22.5</c:v>
                </c:pt>
                <c:pt idx="9">
                  <c:v>17</c:v>
                </c:pt>
                <c:pt idx="10">
                  <c:v>14.3</c:v>
                </c:pt>
                <c:pt idx="11">
                  <c:v>18.899999999999999</c:v>
                </c:pt>
                <c:pt idx="12">
                  <c:v>15.6</c:v>
                </c:pt>
                <c:pt idx="13">
                  <c:v>16</c:v>
                </c:pt>
                <c:pt idx="14">
                  <c:v>20.6</c:v>
                </c:pt>
                <c:pt idx="15">
                  <c:v>15.5</c:v>
                </c:pt>
                <c:pt idx="16">
                  <c:v>15.4</c:v>
                </c:pt>
                <c:pt idx="17">
                  <c:v>9.3000000000000007</c:v>
                </c:pt>
                <c:pt idx="18">
                  <c:v>10.7</c:v>
                </c:pt>
                <c:pt idx="19">
                  <c:v>6.5</c:v>
                </c:pt>
                <c:pt idx="20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7413248"/>
        <c:axId val="167843712"/>
      </c:barChart>
      <c:catAx>
        <c:axId val="167413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7843712"/>
        <c:crosses val="autoZero"/>
        <c:auto val="1"/>
        <c:lblAlgn val="ctr"/>
        <c:lblOffset val="100"/>
        <c:noMultiLvlLbl val="0"/>
      </c:catAx>
      <c:valAx>
        <c:axId val="1678437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7413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99850705293536E-2"/>
          <c:y val="0.91700047026738274"/>
          <c:w val="0.94492037615655189"/>
          <c:h val="7.80314744328255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607705738206146"/>
          <c:y val="2.4816694867456288E-2"/>
          <c:w val="0.56092265719346446"/>
          <c:h val="0.92020215413701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ориентироваться в городе</c:v>
                </c:pt>
                <c:pt idx="1">
                  <c:v>посещать учреждения</c:v>
                </c:pt>
                <c:pt idx="2">
                  <c:v>пользоваться общественным транспортом</c:v>
                </c:pt>
                <c:pt idx="3">
                  <c:v>совершать платежи</c:v>
                </c:pt>
                <c:pt idx="4">
                  <c:v>убирать в комнате, делать влажную уборку</c:v>
                </c:pt>
                <c:pt idx="5">
                  <c:v>готовть пищу</c:v>
                </c:pt>
                <c:pt idx="6">
                  <c:v>поддерживать порядок в комнате</c:v>
                </c:pt>
                <c:pt idx="7">
                  <c:v>передвигаться снаружи помещения</c:v>
                </c:pt>
                <c:pt idx="8">
                  <c:v>пользоваться кухонными бытовыми приборами</c:v>
                </c:pt>
                <c:pt idx="9">
                  <c:v>принимать лекарства по расписанию</c:v>
                </c:pt>
                <c:pt idx="10">
                  <c:v>определять необходимость смены белья</c:v>
                </c:pt>
                <c:pt idx="11">
                  <c:v>общаться с людьми, ясно выражать свои мысли</c:v>
                </c:pt>
                <c:pt idx="12">
                  <c:v>использовать гигиенич. средства</c:v>
                </c:pt>
                <c:pt idx="13">
                  <c:v>подбирать одежду по погоде и ситуации</c:v>
                </c:pt>
                <c:pt idx="14">
                  <c:v>пользоваться душем, ванной</c:v>
                </c:pt>
                <c:pt idx="15">
                  <c:v>убирать посуду со стола</c:v>
                </c:pt>
                <c:pt idx="16">
                  <c:v>заправлять постель</c:v>
                </c:pt>
                <c:pt idx="17">
                  <c:v>мыть тело, волосы</c:v>
                </c:pt>
                <c:pt idx="18">
                  <c:v>пользоваться туалетом</c:v>
                </c:pt>
                <c:pt idx="19">
                  <c:v>одеваться, менять нательное белье</c:v>
                </c:pt>
                <c:pt idx="20">
                  <c:v>передвигаться внутри помещения</c:v>
                </c:pt>
                <c:pt idx="21">
                  <c:v>принимать пищу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21.1</c:v>
                </c:pt>
                <c:pt idx="1">
                  <c:v>15.8</c:v>
                </c:pt>
                <c:pt idx="2">
                  <c:v>15.8</c:v>
                </c:pt>
                <c:pt idx="3">
                  <c:v>18.399999999999999</c:v>
                </c:pt>
                <c:pt idx="4">
                  <c:v>21.6</c:v>
                </c:pt>
                <c:pt idx="5">
                  <c:v>13.2</c:v>
                </c:pt>
                <c:pt idx="6">
                  <c:v>5.3</c:v>
                </c:pt>
                <c:pt idx="7">
                  <c:v>10.5</c:v>
                </c:pt>
                <c:pt idx="8">
                  <c:v>13.2</c:v>
                </c:pt>
                <c:pt idx="9">
                  <c:v>13.2</c:v>
                </c:pt>
                <c:pt idx="10">
                  <c:v>2.7</c:v>
                </c:pt>
                <c:pt idx="11">
                  <c:v>7.9</c:v>
                </c:pt>
                <c:pt idx="12">
                  <c:v>3.1</c:v>
                </c:pt>
                <c:pt idx="13">
                  <c:v>2.8</c:v>
                </c:pt>
                <c:pt idx="14">
                  <c:v>5.3</c:v>
                </c:pt>
                <c:pt idx="15">
                  <c:v>5.4</c:v>
                </c:pt>
                <c:pt idx="16">
                  <c:v>0</c:v>
                </c:pt>
                <c:pt idx="17">
                  <c:v>2.6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умеренная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ориентироваться в городе</c:v>
                </c:pt>
                <c:pt idx="1">
                  <c:v>посещать учреждения</c:v>
                </c:pt>
                <c:pt idx="2">
                  <c:v>пользоваться общественным транспортом</c:v>
                </c:pt>
                <c:pt idx="3">
                  <c:v>совершать платежи</c:v>
                </c:pt>
                <c:pt idx="4">
                  <c:v>убирать в комнате, делать влажную уборку</c:v>
                </c:pt>
                <c:pt idx="5">
                  <c:v>готовть пищу</c:v>
                </c:pt>
                <c:pt idx="6">
                  <c:v>поддерживать порядок в комнате</c:v>
                </c:pt>
                <c:pt idx="7">
                  <c:v>передвигаться снаружи помещения</c:v>
                </c:pt>
                <c:pt idx="8">
                  <c:v>пользоваться кухонными бытовыми приборами</c:v>
                </c:pt>
                <c:pt idx="9">
                  <c:v>принимать лекарства по расписанию</c:v>
                </c:pt>
                <c:pt idx="10">
                  <c:v>определять необходимость смены белья</c:v>
                </c:pt>
                <c:pt idx="11">
                  <c:v>общаться с людьми, ясно выражать свои мысли</c:v>
                </c:pt>
                <c:pt idx="12">
                  <c:v>использовать гигиенич. средства</c:v>
                </c:pt>
                <c:pt idx="13">
                  <c:v>подбирать одежду по погоде и ситуации</c:v>
                </c:pt>
                <c:pt idx="14">
                  <c:v>пользоваться душем, ванной</c:v>
                </c:pt>
                <c:pt idx="15">
                  <c:v>убирать посуду со стола</c:v>
                </c:pt>
                <c:pt idx="16">
                  <c:v>заправлять постель</c:v>
                </c:pt>
                <c:pt idx="17">
                  <c:v>мыть тело, волосы</c:v>
                </c:pt>
                <c:pt idx="18">
                  <c:v>пользоваться туалетом</c:v>
                </c:pt>
                <c:pt idx="19">
                  <c:v>одеваться, менять нательное белье</c:v>
                </c:pt>
                <c:pt idx="20">
                  <c:v>передвигаться внутри помещения</c:v>
                </c:pt>
                <c:pt idx="21">
                  <c:v>принимать пищу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26.2</c:v>
                </c:pt>
                <c:pt idx="1">
                  <c:v>25.6</c:v>
                </c:pt>
                <c:pt idx="2">
                  <c:v>24.7</c:v>
                </c:pt>
                <c:pt idx="3">
                  <c:v>29.8</c:v>
                </c:pt>
                <c:pt idx="4">
                  <c:v>27.7</c:v>
                </c:pt>
                <c:pt idx="5">
                  <c:v>20</c:v>
                </c:pt>
                <c:pt idx="6">
                  <c:v>27.6</c:v>
                </c:pt>
                <c:pt idx="7">
                  <c:v>12.8</c:v>
                </c:pt>
                <c:pt idx="8">
                  <c:v>26.4</c:v>
                </c:pt>
                <c:pt idx="9">
                  <c:v>18.2</c:v>
                </c:pt>
                <c:pt idx="10">
                  <c:v>17</c:v>
                </c:pt>
                <c:pt idx="11">
                  <c:v>14.6</c:v>
                </c:pt>
                <c:pt idx="12">
                  <c:v>13.9</c:v>
                </c:pt>
                <c:pt idx="13">
                  <c:v>14.9</c:v>
                </c:pt>
                <c:pt idx="14">
                  <c:v>12.8</c:v>
                </c:pt>
                <c:pt idx="15">
                  <c:v>10.199999999999999</c:v>
                </c:pt>
                <c:pt idx="16">
                  <c:v>14.8</c:v>
                </c:pt>
                <c:pt idx="17">
                  <c:v>9.1999999999999993</c:v>
                </c:pt>
                <c:pt idx="18">
                  <c:v>7</c:v>
                </c:pt>
                <c:pt idx="19">
                  <c:v>5.7</c:v>
                </c:pt>
                <c:pt idx="20">
                  <c:v>4.5</c:v>
                </c:pt>
                <c:pt idx="21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ориентироваться в городе</c:v>
                </c:pt>
                <c:pt idx="1">
                  <c:v>посещать учреждения</c:v>
                </c:pt>
                <c:pt idx="2">
                  <c:v>пользоваться общественным транспортом</c:v>
                </c:pt>
                <c:pt idx="3">
                  <c:v>совершать платежи</c:v>
                </c:pt>
                <c:pt idx="4">
                  <c:v>убирать в комнате, делать влажную уборку</c:v>
                </c:pt>
                <c:pt idx="5">
                  <c:v>готовть пищу</c:v>
                </c:pt>
                <c:pt idx="6">
                  <c:v>поддерживать порядок в комнате</c:v>
                </c:pt>
                <c:pt idx="7">
                  <c:v>передвигаться снаружи помещения</c:v>
                </c:pt>
                <c:pt idx="8">
                  <c:v>пользоваться кухонными бытовыми приборами</c:v>
                </c:pt>
                <c:pt idx="9">
                  <c:v>принимать лекарства по расписанию</c:v>
                </c:pt>
                <c:pt idx="10">
                  <c:v>определять необходимость смены белья</c:v>
                </c:pt>
                <c:pt idx="11">
                  <c:v>общаться с людьми, ясно выражать свои мысли</c:v>
                </c:pt>
                <c:pt idx="12">
                  <c:v>использовать гигиенич. средства</c:v>
                </c:pt>
                <c:pt idx="13">
                  <c:v>подбирать одежду по погоде и ситуации</c:v>
                </c:pt>
                <c:pt idx="14">
                  <c:v>пользоваться душем, ванной</c:v>
                </c:pt>
                <c:pt idx="15">
                  <c:v>убирать посуду со стола</c:v>
                </c:pt>
                <c:pt idx="16">
                  <c:v>заправлять постель</c:v>
                </c:pt>
                <c:pt idx="17">
                  <c:v>мыть тело, волосы</c:v>
                </c:pt>
                <c:pt idx="18">
                  <c:v>пользоваться туалетом</c:v>
                </c:pt>
                <c:pt idx="19">
                  <c:v>одеваться, менять нательное белье</c:v>
                </c:pt>
                <c:pt idx="20">
                  <c:v>передвигаться внутри помещения</c:v>
                </c:pt>
                <c:pt idx="21">
                  <c:v>принимать пищу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52.3</c:v>
                </c:pt>
                <c:pt idx="1">
                  <c:v>51.2</c:v>
                </c:pt>
                <c:pt idx="2">
                  <c:v>51.2</c:v>
                </c:pt>
                <c:pt idx="3">
                  <c:v>51.2</c:v>
                </c:pt>
                <c:pt idx="4">
                  <c:v>43.2</c:v>
                </c:pt>
                <c:pt idx="5">
                  <c:v>40.4</c:v>
                </c:pt>
                <c:pt idx="6">
                  <c:v>39.1</c:v>
                </c:pt>
                <c:pt idx="7">
                  <c:v>38.299999999999997</c:v>
                </c:pt>
                <c:pt idx="8">
                  <c:v>37</c:v>
                </c:pt>
                <c:pt idx="9">
                  <c:v>36.200000000000003</c:v>
                </c:pt>
                <c:pt idx="10">
                  <c:v>35.299999999999997</c:v>
                </c:pt>
                <c:pt idx="11">
                  <c:v>34.9</c:v>
                </c:pt>
                <c:pt idx="12">
                  <c:v>34.799999999999997</c:v>
                </c:pt>
                <c:pt idx="13">
                  <c:v>34</c:v>
                </c:pt>
                <c:pt idx="14">
                  <c:v>33.299999999999997</c:v>
                </c:pt>
                <c:pt idx="15">
                  <c:v>31.3</c:v>
                </c:pt>
                <c:pt idx="16">
                  <c:v>30</c:v>
                </c:pt>
                <c:pt idx="17">
                  <c:v>28.6</c:v>
                </c:pt>
                <c:pt idx="18">
                  <c:v>26</c:v>
                </c:pt>
                <c:pt idx="19">
                  <c:v>21.6</c:v>
                </c:pt>
                <c:pt idx="20">
                  <c:v>19.600000000000001</c:v>
                </c:pt>
                <c:pt idx="21">
                  <c:v>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995328"/>
        <c:axId val="179581312"/>
      </c:barChart>
      <c:catAx>
        <c:axId val="174995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9581312"/>
        <c:crosses val="autoZero"/>
        <c:auto val="1"/>
        <c:lblAlgn val="ctr"/>
        <c:lblOffset val="100"/>
        <c:noMultiLvlLbl val="0"/>
      </c:catAx>
      <c:valAx>
        <c:axId val="179581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499532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9823707483269701"/>
          <c:y val="2.6576199786058737E-2"/>
          <c:w val="0.20176292516730301"/>
          <c:h val="0.1661179895761181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ru-RU"/>
                      <a:t> (6,3 %)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173336640061513E-17"/>
                  <c:y val="9.04977375565611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38</a:t>
                    </a:r>
                    <a:r>
                      <a:rPr lang="ru-RU"/>
                      <a:t> (59,4 %)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ru-RU"/>
                      <a:t> (18,8 %)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ru-RU"/>
                      <a:t> (15,6 %)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Лист6!$B$3:$B$6</c:f>
              <c:strCache>
                <c:ptCount val="4"/>
                <c:pt idx="0">
                  <c:v>Да, смогли бы проживать самостоятельно</c:v>
                </c:pt>
                <c:pt idx="1">
                  <c:v>Да, смогли бы проживать, но только в семье, не одни</c:v>
                </c:pt>
                <c:pt idx="2">
                  <c:v>Нет, указанные граждане нуждаются в стационарном социальном обслуживании</c:v>
                </c:pt>
                <c:pt idx="3">
                  <c:v>Другое</c:v>
                </c:pt>
              </c:strCache>
            </c:strRef>
          </c:cat>
          <c:val>
            <c:numRef>
              <c:f>Лист6!$C$3:$C$6</c:f>
              <c:numCache>
                <c:formatCode>General</c:formatCode>
                <c:ptCount val="4"/>
                <c:pt idx="0">
                  <c:v>4</c:v>
                </c:pt>
                <c:pt idx="1">
                  <c:v>38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962880"/>
        <c:axId val="176313856"/>
      </c:barChart>
      <c:catAx>
        <c:axId val="169962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6313856"/>
        <c:crosses val="autoZero"/>
        <c:auto val="1"/>
        <c:lblAlgn val="ctr"/>
        <c:lblOffset val="100"/>
        <c:noMultiLvlLbl val="0"/>
      </c:catAx>
      <c:valAx>
        <c:axId val="17631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96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59712809687815E-2"/>
          <c:y val="4.4233767688027989E-2"/>
          <c:w val="0.9229033579602266"/>
          <c:h val="0.557368870639305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</c:spPr>
          </c:dPt>
          <c:cat>
            <c:multiLvlStrRef>
              <c:f>Лист10!$B$3:$C$14</c:f>
              <c:multiLvlStrCache>
                <c:ptCount val="12"/>
                <c:lvl>
                  <c:pt idx="0">
                    <c:v>от 0% до 25%</c:v>
                  </c:pt>
                  <c:pt idx="1">
                    <c:v>от 25% до 50%</c:v>
                  </c:pt>
                  <c:pt idx="2">
                    <c:v>от 50% до 75%</c:v>
                  </c:pt>
                  <c:pt idx="3">
                    <c:v>от 75% до 100%</c:v>
                  </c:pt>
                  <c:pt idx="4">
                    <c:v>от 0% до 25%</c:v>
                  </c:pt>
                  <c:pt idx="5">
                    <c:v>от 25% до 50%</c:v>
                  </c:pt>
                  <c:pt idx="6">
                    <c:v>от 50% до 75%</c:v>
                  </c:pt>
                  <c:pt idx="7">
                    <c:v>от 75% до 100%</c:v>
                  </c:pt>
                  <c:pt idx="8">
                    <c:v>от 0% до 25%</c:v>
                  </c:pt>
                  <c:pt idx="9">
                    <c:v>от 25% до 50%</c:v>
                  </c:pt>
                  <c:pt idx="10">
                    <c:v>от 50% до 75%</c:v>
                  </c:pt>
                  <c:pt idx="11">
                    <c:v>от 75% до 100%</c:v>
                  </c:pt>
                </c:lvl>
                <c:lvl>
                  <c:pt idx="0">
                    <c:v>Граждане с деменцией легкой степени выраженности</c:v>
                  </c:pt>
                  <c:pt idx="4">
                    <c:v>Граждане с деменцией умеренной степени выраженности</c:v>
                  </c:pt>
                  <c:pt idx="8">
                    <c:v>Граждане с деменцией тяжелой степени выраженности</c:v>
                  </c:pt>
                </c:lvl>
              </c:multiLvlStrCache>
            </c:multiLvlStrRef>
          </c:cat>
          <c:val>
            <c:numRef>
              <c:f>Лист10!$D$3:$D$14</c:f>
              <c:numCache>
                <c:formatCode>General</c:formatCode>
                <c:ptCount val="12"/>
                <c:pt idx="0">
                  <c:v>15</c:v>
                </c:pt>
                <c:pt idx="1">
                  <c:v>5</c:v>
                </c:pt>
                <c:pt idx="2">
                  <c:v>6</c:v>
                </c:pt>
                <c:pt idx="3">
                  <c:v>30</c:v>
                </c:pt>
                <c:pt idx="4">
                  <c:v>22</c:v>
                </c:pt>
                <c:pt idx="5">
                  <c:v>13</c:v>
                </c:pt>
                <c:pt idx="6">
                  <c:v>11</c:v>
                </c:pt>
                <c:pt idx="7">
                  <c:v>9</c:v>
                </c:pt>
                <c:pt idx="8">
                  <c:v>44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2085504"/>
        <c:axId val="182110848"/>
      </c:barChart>
      <c:catAx>
        <c:axId val="18208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2110848"/>
        <c:crosses val="autoZero"/>
        <c:auto val="1"/>
        <c:lblAlgn val="ctr"/>
        <c:lblOffset val="100"/>
        <c:noMultiLvlLbl val="0"/>
      </c:catAx>
      <c:valAx>
        <c:axId val="18211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08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58324920923344"/>
          <c:y val="3.4428794992175271E-2"/>
          <c:w val="0.67333350158153304"/>
          <c:h val="0.479203262857448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граждане данной категории должны в уст. порядке признаваться недееспособными</c:v>
                </c:pt>
              </c:strCache>
            </c:strRef>
          </c:tx>
          <c:invertIfNegative val="0"/>
          <c:dLbls>
            <c:numFmt formatCode="0.0%" sourceLinked="0"/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ДИ общего типа</c:v>
                </c:pt>
                <c:pt idx="1">
                  <c:v>ПНИ</c:v>
                </c:pt>
                <c:pt idx="2">
                  <c:v>В целом стационары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0.05</c:v>
                </c:pt>
                <c:pt idx="1">
                  <c:v>0.38100000000000001</c:v>
                </c:pt>
                <c:pt idx="2">
                  <c:v>0.28399999999999997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Недееспособными должны признаваться только граждане с деменцией тяжелой степени выраженности</c:v>
                </c:pt>
              </c:strCache>
            </c:strRef>
          </c:tx>
          <c:invertIfNegative val="0"/>
          <c:dLbls>
            <c:numFmt formatCode="0.0%" sourceLinked="0"/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ДИ общего типа</c:v>
                </c:pt>
                <c:pt idx="1">
                  <c:v>ПНИ</c:v>
                </c:pt>
                <c:pt idx="2">
                  <c:v>В целом стационары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0.85</c:v>
                </c:pt>
                <c:pt idx="1">
                  <c:v>0.45200000000000001</c:v>
                </c:pt>
                <c:pt idx="2">
                  <c:v>0.56699999999999995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 (индивидуально, зависит от наличия родственников, м/б ограничение дееспособности)</c:v>
                </c:pt>
              </c:strCache>
            </c:strRef>
          </c:tx>
          <c:invertIfNegative val="0"/>
          <c:dLbls>
            <c:numFmt formatCode="0.0%" sourceLinked="0"/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ДИ общего типа</c:v>
                </c:pt>
                <c:pt idx="1">
                  <c:v>ПНИ</c:v>
                </c:pt>
                <c:pt idx="2">
                  <c:v>В целом стационары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0.1</c:v>
                </c:pt>
                <c:pt idx="1">
                  <c:v>0.16700000000000001</c:v>
                </c:pt>
                <c:pt idx="2">
                  <c:v>0.14899999999999999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465024"/>
        <c:axId val="182084736"/>
      </c:barChart>
      <c:catAx>
        <c:axId val="180465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82084736"/>
        <c:crosses val="autoZero"/>
        <c:auto val="1"/>
        <c:lblAlgn val="ctr"/>
        <c:lblOffset val="100"/>
        <c:noMultiLvlLbl val="0"/>
      </c:catAx>
      <c:valAx>
        <c:axId val="18208473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80465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626892792247124E-2"/>
          <c:y val="0.65917831699608975"/>
          <c:w val="0.9529349441135716"/>
          <c:h val="0.32167770035200416"/>
        </c:manualLayout>
      </c:layout>
      <c:overlay val="0"/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814755755881193E-2"/>
          <c:y val="4.3670258756133652E-2"/>
          <c:w val="0.55118146689997083"/>
          <c:h val="0.931813351006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нагрузки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94814584712074E-2"/>
                  <c:y val="-1.7603818940108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84781855098301E-3"/>
                  <c:y val="8.9316990715966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790724058292034E-3"/>
                  <c:y val="2.2135582566742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512427799012252E-3"/>
                  <c:y val="9.449838187702265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минимальная нагрузка</c:v>
                </c:pt>
                <c:pt idx="1">
                  <c:v>от легкой до умеренной нагрузки</c:v>
                </c:pt>
                <c:pt idx="2">
                  <c:v>от умеренной до тяжелой нагрузки</c:v>
                </c:pt>
                <c:pt idx="3">
                  <c:v>тяжелая нагрузка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18.7</c:v>
                </c:pt>
                <c:pt idx="1">
                  <c:v>40.4</c:v>
                </c:pt>
                <c:pt idx="2">
                  <c:v>36.9</c:v>
                </c:pt>
                <c:pt idx="3" formatCode="0.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638619143447547"/>
          <c:y val="0.17320920179095259"/>
          <c:w val="0.33497188660132066"/>
          <c:h val="0.640263189673348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5FC69-A2B9-40B6-958C-ACE09BBE23F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679F94-38EF-47E7-99CB-74622E46BEF3}">
      <dgm:prSet phldrT="[Текст]" custT="1"/>
      <dgm:spPr/>
      <dgm:t>
        <a:bodyPr/>
        <a:lstStyle/>
        <a:p>
          <a:r>
            <a:rPr lang="ru-RU" sz="2000" dirty="0" smtClean="0"/>
            <a:t>Период:</a:t>
          </a:r>
        </a:p>
        <a:p>
          <a:r>
            <a:rPr lang="ru-RU" sz="2000" dirty="0" smtClean="0"/>
            <a:t>июль – сентябрь </a:t>
          </a:r>
          <a:endParaRPr lang="ru-RU" sz="2000" dirty="0" smtClean="0"/>
        </a:p>
        <a:p>
          <a:r>
            <a:rPr lang="ru-RU" sz="2000" dirty="0" smtClean="0"/>
            <a:t>2016 </a:t>
          </a:r>
          <a:r>
            <a:rPr lang="ru-RU" sz="2000" dirty="0" smtClean="0"/>
            <a:t>г.</a:t>
          </a:r>
          <a:endParaRPr lang="ru-RU" sz="2000" dirty="0"/>
        </a:p>
      </dgm:t>
    </dgm:pt>
    <dgm:pt modelId="{4AFA51EE-CC02-4650-A639-EBAF09ADD907}" type="parTrans" cxnId="{2CF407B1-130D-42F8-854E-759B7DEC54BB}">
      <dgm:prSet/>
      <dgm:spPr/>
      <dgm:t>
        <a:bodyPr/>
        <a:lstStyle/>
        <a:p>
          <a:endParaRPr lang="ru-RU"/>
        </a:p>
      </dgm:t>
    </dgm:pt>
    <dgm:pt modelId="{D7C7BB74-B498-473F-BDAA-8A93D69121B5}" type="sibTrans" cxnId="{2CF407B1-130D-42F8-854E-759B7DEC54BB}">
      <dgm:prSet/>
      <dgm:spPr/>
      <dgm:t>
        <a:bodyPr/>
        <a:lstStyle/>
        <a:p>
          <a:endParaRPr lang="ru-RU"/>
        </a:p>
      </dgm:t>
    </dgm:pt>
    <dgm:pt modelId="{2D3D0BA6-299A-43AE-9C83-111251C64E8C}">
      <dgm:prSet phldrT="[Текст]" custT="1"/>
      <dgm:spPr/>
      <dgm:t>
        <a:bodyPr/>
        <a:lstStyle/>
        <a:p>
          <a:r>
            <a:rPr lang="ru-RU" sz="2400" dirty="0" smtClean="0"/>
            <a:t>Анкетирование</a:t>
          </a:r>
          <a:endParaRPr lang="ru-RU" sz="2400" dirty="0"/>
        </a:p>
      </dgm:t>
    </dgm:pt>
    <dgm:pt modelId="{7509F078-D2A8-43D9-B6F4-ECCBC96B09ED}" type="parTrans" cxnId="{E3247AA0-89B0-402B-81C5-E4A48BBC41A5}">
      <dgm:prSet/>
      <dgm:spPr/>
      <dgm:t>
        <a:bodyPr/>
        <a:lstStyle/>
        <a:p>
          <a:endParaRPr lang="ru-RU"/>
        </a:p>
      </dgm:t>
    </dgm:pt>
    <dgm:pt modelId="{BD1B1DA3-CAF5-4D16-8A84-9BAC343137DF}" type="sibTrans" cxnId="{E3247AA0-89B0-402B-81C5-E4A48BBC41A5}">
      <dgm:prSet/>
      <dgm:spPr/>
      <dgm:t>
        <a:bodyPr/>
        <a:lstStyle/>
        <a:p>
          <a:endParaRPr lang="ru-RU"/>
        </a:p>
      </dgm:t>
    </dgm:pt>
    <dgm:pt modelId="{D5E3BBBD-68C5-455F-A23A-E903E70E93C9}">
      <dgm:prSet phldrT="[Текст]" custT="1"/>
      <dgm:spPr/>
      <dgm:t>
        <a:bodyPr/>
        <a:lstStyle/>
        <a:p>
          <a:r>
            <a:rPr lang="ru-RU" sz="1400" dirty="0" smtClean="0"/>
            <a:t>Руководители (специалисты) стационарных учреждений социального </a:t>
          </a:r>
          <a:r>
            <a:rPr lang="ru-RU" sz="1400" dirty="0" smtClean="0"/>
            <a:t>обслуживания</a:t>
          </a:r>
        </a:p>
        <a:p>
          <a:r>
            <a:rPr lang="ru-RU" sz="1400" dirty="0" smtClean="0"/>
            <a:t>(</a:t>
          </a:r>
          <a:r>
            <a:rPr lang="ru-RU" sz="1400" dirty="0" smtClean="0"/>
            <a:t>69 человек) </a:t>
          </a:r>
          <a:endParaRPr lang="ru-RU" sz="1400" dirty="0"/>
        </a:p>
      </dgm:t>
    </dgm:pt>
    <dgm:pt modelId="{6C7A9F66-5830-4A4D-A639-4125E6EE43AD}" type="parTrans" cxnId="{B106612F-BE1D-4836-BF8D-B1E9D0167BF3}">
      <dgm:prSet/>
      <dgm:spPr/>
      <dgm:t>
        <a:bodyPr/>
        <a:lstStyle/>
        <a:p>
          <a:endParaRPr lang="ru-RU"/>
        </a:p>
      </dgm:t>
    </dgm:pt>
    <dgm:pt modelId="{C90129CE-F7B7-44CB-8479-28EE92B10DAB}" type="sibTrans" cxnId="{B106612F-BE1D-4836-BF8D-B1E9D0167BF3}">
      <dgm:prSet/>
      <dgm:spPr/>
      <dgm:t>
        <a:bodyPr/>
        <a:lstStyle/>
        <a:p>
          <a:endParaRPr lang="ru-RU"/>
        </a:p>
      </dgm:t>
    </dgm:pt>
    <dgm:pt modelId="{18B9A3D8-3977-450C-A2FD-F4732E5B09F4}">
      <dgm:prSet phldrT="[Текст]" custT="1"/>
      <dgm:spPr/>
      <dgm:t>
        <a:bodyPr/>
        <a:lstStyle/>
        <a:p>
          <a:r>
            <a:rPr lang="ru-RU" sz="1400" dirty="0" smtClean="0"/>
            <a:t>Семьи, ухаживающие за пожилым человеком с </a:t>
          </a:r>
          <a:r>
            <a:rPr lang="ru-RU" sz="1400" dirty="0" smtClean="0"/>
            <a:t>деменцией</a:t>
          </a:r>
        </a:p>
        <a:p>
          <a:r>
            <a:rPr lang="ru-RU" sz="1400" dirty="0" smtClean="0"/>
            <a:t>(</a:t>
          </a:r>
          <a:r>
            <a:rPr lang="ru-RU" sz="1400" dirty="0" smtClean="0"/>
            <a:t>300 семей)</a:t>
          </a:r>
          <a:endParaRPr lang="ru-RU" sz="1400" dirty="0"/>
        </a:p>
      </dgm:t>
    </dgm:pt>
    <dgm:pt modelId="{AA90A6C5-6A9A-4D9A-AE5D-47ADB7D7F78F}" type="parTrans" cxnId="{CE1B4F18-86EE-4891-BB3E-75B0DFAE5615}">
      <dgm:prSet/>
      <dgm:spPr/>
      <dgm:t>
        <a:bodyPr/>
        <a:lstStyle/>
        <a:p>
          <a:endParaRPr lang="ru-RU"/>
        </a:p>
      </dgm:t>
    </dgm:pt>
    <dgm:pt modelId="{2E7BA255-2B65-4B5E-9E84-950C766699CB}" type="sibTrans" cxnId="{CE1B4F18-86EE-4891-BB3E-75B0DFAE5615}">
      <dgm:prSet/>
      <dgm:spPr/>
      <dgm:t>
        <a:bodyPr/>
        <a:lstStyle/>
        <a:p>
          <a:endParaRPr lang="ru-RU"/>
        </a:p>
      </dgm:t>
    </dgm:pt>
    <dgm:pt modelId="{CCBE7265-CF70-415A-B20A-142E09E0A29C}">
      <dgm:prSet phldrT="[Текст]" custT="1"/>
      <dgm:spPr/>
      <dgm:t>
        <a:bodyPr/>
        <a:lstStyle/>
        <a:p>
          <a:r>
            <a:rPr lang="ru-RU" sz="2000" dirty="0" smtClean="0"/>
            <a:t>Интервью</a:t>
          </a:r>
          <a:endParaRPr lang="ru-RU" sz="2000" dirty="0"/>
        </a:p>
      </dgm:t>
    </dgm:pt>
    <dgm:pt modelId="{BE2A4D2A-1A3A-420D-B489-B0056463763D}" type="parTrans" cxnId="{7CA0CAFC-3476-4188-AFAF-95252DE7BD25}">
      <dgm:prSet/>
      <dgm:spPr/>
      <dgm:t>
        <a:bodyPr/>
        <a:lstStyle/>
        <a:p>
          <a:endParaRPr lang="ru-RU"/>
        </a:p>
      </dgm:t>
    </dgm:pt>
    <dgm:pt modelId="{893BD0DB-177B-45D3-A6BC-36917B1A0C8B}" type="sibTrans" cxnId="{7CA0CAFC-3476-4188-AFAF-95252DE7BD25}">
      <dgm:prSet/>
      <dgm:spPr/>
      <dgm:t>
        <a:bodyPr/>
        <a:lstStyle/>
        <a:p>
          <a:endParaRPr lang="ru-RU"/>
        </a:p>
      </dgm:t>
    </dgm:pt>
    <dgm:pt modelId="{BAB03F41-42AD-4858-922F-14D0745C3B31}">
      <dgm:prSet phldrT="[Текст]"/>
      <dgm:spPr/>
      <dgm:t>
        <a:bodyPr/>
        <a:lstStyle/>
        <a:p>
          <a:r>
            <a:rPr lang="ru-RU" dirty="0" smtClean="0"/>
            <a:t>Эксперты</a:t>
          </a:r>
        </a:p>
        <a:p>
          <a:r>
            <a:rPr lang="ru-RU" dirty="0" smtClean="0"/>
            <a:t>(</a:t>
          </a:r>
          <a:r>
            <a:rPr lang="ru-RU" dirty="0" smtClean="0"/>
            <a:t>11 человек в 7 организациях)</a:t>
          </a:r>
          <a:endParaRPr lang="ru-RU" dirty="0"/>
        </a:p>
      </dgm:t>
    </dgm:pt>
    <dgm:pt modelId="{806ABBA1-8BA5-455E-B6E0-C41FD77B53C9}" type="parTrans" cxnId="{B2667AF9-E4E2-47A0-8567-138EDC608950}">
      <dgm:prSet/>
      <dgm:spPr/>
      <dgm:t>
        <a:bodyPr/>
        <a:lstStyle/>
        <a:p>
          <a:endParaRPr lang="ru-RU"/>
        </a:p>
      </dgm:t>
    </dgm:pt>
    <dgm:pt modelId="{9E9DDC59-D07B-43A1-8059-1CE4F090563C}" type="sibTrans" cxnId="{B2667AF9-E4E2-47A0-8567-138EDC608950}">
      <dgm:prSet/>
      <dgm:spPr/>
      <dgm:t>
        <a:bodyPr/>
        <a:lstStyle/>
        <a:p>
          <a:endParaRPr lang="ru-RU"/>
        </a:p>
      </dgm:t>
    </dgm:pt>
    <dgm:pt modelId="{27DA4255-6728-4DF6-B493-B3475F9385D4}" type="pres">
      <dgm:prSet presAssocID="{E6E5FC69-A2B9-40B6-958C-ACE09BBE23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B358A7-6D9F-431A-B6EF-F114FF112EDA}" type="pres">
      <dgm:prSet presAssocID="{30679F94-38EF-47E7-99CB-74622E46BEF3}" presName="hierRoot1" presStyleCnt="0">
        <dgm:presLayoutVars>
          <dgm:hierBranch val="init"/>
        </dgm:presLayoutVars>
      </dgm:prSet>
      <dgm:spPr/>
    </dgm:pt>
    <dgm:pt modelId="{305A84FF-BF77-4394-85DE-B917A0C36ADA}" type="pres">
      <dgm:prSet presAssocID="{30679F94-38EF-47E7-99CB-74622E46BEF3}" presName="rootComposite1" presStyleCnt="0"/>
      <dgm:spPr/>
    </dgm:pt>
    <dgm:pt modelId="{64B128A1-1949-4501-955A-3207B31EA812}" type="pres">
      <dgm:prSet presAssocID="{30679F94-38EF-47E7-99CB-74622E46BEF3}" presName="rootText1" presStyleLbl="node0" presStyleIdx="0" presStyleCnt="1" custScaleY="162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EAD012-9244-414B-A7D7-61586A7A2A3D}" type="pres">
      <dgm:prSet presAssocID="{30679F94-38EF-47E7-99CB-74622E46BEF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5A2ABC-9CB2-41C0-8E34-AAD12550E470}" type="pres">
      <dgm:prSet presAssocID="{30679F94-38EF-47E7-99CB-74622E46BEF3}" presName="hierChild2" presStyleCnt="0"/>
      <dgm:spPr/>
    </dgm:pt>
    <dgm:pt modelId="{D2CC1E86-6FBC-4C8B-97F6-D80F07775D46}" type="pres">
      <dgm:prSet presAssocID="{7509F078-D2A8-43D9-B6F4-ECCBC96B09ED}" presName="Name64" presStyleLbl="parChTrans1D2" presStyleIdx="0" presStyleCnt="2"/>
      <dgm:spPr/>
      <dgm:t>
        <a:bodyPr/>
        <a:lstStyle/>
        <a:p>
          <a:endParaRPr lang="ru-RU"/>
        </a:p>
      </dgm:t>
    </dgm:pt>
    <dgm:pt modelId="{87383B90-4113-402F-B3EE-828DE4162644}" type="pres">
      <dgm:prSet presAssocID="{2D3D0BA6-299A-43AE-9C83-111251C64E8C}" presName="hierRoot2" presStyleCnt="0">
        <dgm:presLayoutVars>
          <dgm:hierBranch val="init"/>
        </dgm:presLayoutVars>
      </dgm:prSet>
      <dgm:spPr/>
    </dgm:pt>
    <dgm:pt modelId="{2160C6A1-CBBA-4C2B-B6AE-6F3F146344B4}" type="pres">
      <dgm:prSet presAssocID="{2D3D0BA6-299A-43AE-9C83-111251C64E8C}" presName="rootComposite" presStyleCnt="0"/>
      <dgm:spPr/>
    </dgm:pt>
    <dgm:pt modelId="{AA704682-D01D-4728-8DF5-3DDB0161326B}" type="pres">
      <dgm:prSet presAssocID="{2D3D0BA6-299A-43AE-9C83-111251C64E8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1F81E-888B-4489-AD1E-D0D25744A4EB}" type="pres">
      <dgm:prSet presAssocID="{2D3D0BA6-299A-43AE-9C83-111251C64E8C}" presName="rootConnector" presStyleLbl="node2" presStyleIdx="0" presStyleCnt="2"/>
      <dgm:spPr/>
      <dgm:t>
        <a:bodyPr/>
        <a:lstStyle/>
        <a:p>
          <a:endParaRPr lang="ru-RU"/>
        </a:p>
      </dgm:t>
    </dgm:pt>
    <dgm:pt modelId="{82C7DC20-4B40-4264-92ED-E50392611B14}" type="pres">
      <dgm:prSet presAssocID="{2D3D0BA6-299A-43AE-9C83-111251C64E8C}" presName="hierChild4" presStyleCnt="0"/>
      <dgm:spPr/>
    </dgm:pt>
    <dgm:pt modelId="{52DC53CE-C99B-44AE-B0B2-C5EC3C602047}" type="pres">
      <dgm:prSet presAssocID="{6C7A9F66-5830-4A4D-A639-4125E6EE43AD}" presName="Name64" presStyleLbl="parChTrans1D3" presStyleIdx="0" presStyleCnt="3"/>
      <dgm:spPr/>
      <dgm:t>
        <a:bodyPr/>
        <a:lstStyle/>
        <a:p>
          <a:endParaRPr lang="ru-RU"/>
        </a:p>
      </dgm:t>
    </dgm:pt>
    <dgm:pt modelId="{1D0E4451-8F99-4DA4-8E7C-8053680427C4}" type="pres">
      <dgm:prSet presAssocID="{D5E3BBBD-68C5-455F-A23A-E903E70E93C9}" presName="hierRoot2" presStyleCnt="0">
        <dgm:presLayoutVars>
          <dgm:hierBranch val="init"/>
        </dgm:presLayoutVars>
      </dgm:prSet>
      <dgm:spPr/>
    </dgm:pt>
    <dgm:pt modelId="{62816143-3CA8-4AB5-A7AD-513FE860BE94}" type="pres">
      <dgm:prSet presAssocID="{D5E3BBBD-68C5-455F-A23A-E903E70E93C9}" presName="rootComposite" presStyleCnt="0"/>
      <dgm:spPr/>
    </dgm:pt>
    <dgm:pt modelId="{0FC934BA-4207-4BE0-A265-BB783ED2AFAF}" type="pres">
      <dgm:prSet presAssocID="{D5E3BBBD-68C5-455F-A23A-E903E70E93C9}" presName="rootText" presStyleLbl="node3" presStyleIdx="0" presStyleCnt="3" custScaleY="1422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9EBF34-57E2-424D-A56D-A23CDB96FAB9}" type="pres">
      <dgm:prSet presAssocID="{D5E3BBBD-68C5-455F-A23A-E903E70E93C9}" presName="rootConnector" presStyleLbl="node3" presStyleIdx="0" presStyleCnt="3"/>
      <dgm:spPr/>
      <dgm:t>
        <a:bodyPr/>
        <a:lstStyle/>
        <a:p>
          <a:endParaRPr lang="ru-RU"/>
        </a:p>
      </dgm:t>
    </dgm:pt>
    <dgm:pt modelId="{C5ECB1D6-64DE-446D-B587-C4282F139696}" type="pres">
      <dgm:prSet presAssocID="{D5E3BBBD-68C5-455F-A23A-E903E70E93C9}" presName="hierChild4" presStyleCnt="0"/>
      <dgm:spPr/>
    </dgm:pt>
    <dgm:pt modelId="{34E91E06-2143-45E7-B270-863A49643F2B}" type="pres">
      <dgm:prSet presAssocID="{D5E3BBBD-68C5-455F-A23A-E903E70E93C9}" presName="hierChild5" presStyleCnt="0"/>
      <dgm:spPr/>
    </dgm:pt>
    <dgm:pt modelId="{BA950A3D-F523-47AB-9EDD-43E43A304564}" type="pres">
      <dgm:prSet presAssocID="{AA90A6C5-6A9A-4D9A-AE5D-47ADB7D7F78F}" presName="Name64" presStyleLbl="parChTrans1D3" presStyleIdx="1" presStyleCnt="3"/>
      <dgm:spPr/>
      <dgm:t>
        <a:bodyPr/>
        <a:lstStyle/>
        <a:p>
          <a:endParaRPr lang="ru-RU"/>
        </a:p>
      </dgm:t>
    </dgm:pt>
    <dgm:pt modelId="{F79C5D33-3069-45B7-ACD3-F93AA45188F0}" type="pres">
      <dgm:prSet presAssocID="{18B9A3D8-3977-450C-A2FD-F4732E5B09F4}" presName="hierRoot2" presStyleCnt="0">
        <dgm:presLayoutVars>
          <dgm:hierBranch val="init"/>
        </dgm:presLayoutVars>
      </dgm:prSet>
      <dgm:spPr/>
    </dgm:pt>
    <dgm:pt modelId="{7BE73561-E8F0-4370-8645-276CF2482FEE}" type="pres">
      <dgm:prSet presAssocID="{18B9A3D8-3977-450C-A2FD-F4732E5B09F4}" presName="rootComposite" presStyleCnt="0"/>
      <dgm:spPr/>
    </dgm:pt>
    <dgm:pt modelId="{E2DB5593-A9E5-47B2-BE30-CBE6F413DB76}" type="pres">
      <dgm:prSet presAssocID="{18B9A3D8-3977-450C-A2FD-F4732E5B09F4}" presName="rootText" presStyleLbl="node3" presStyleIdx="1" presStyleCnt="3" custScaleY="126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2EB085-6696-43E3-940C-4AE23AFB58EF}" type="pres">
      <dgm:prSet presAssocID="{18B9A3D8-3977-450C-A2FD-F4732E5B09F4}" presName="rootConnector" presStyleLbl="node3" presStyleIdx="1" presStyleCnt="3"/>
      <dgm:spPr/>
      <dgm:t>
        <a:bodyPr/>
        <a:lstStyle/>
        <a:p>
          <a:endParaRPr lang="ru-RU"/>
        </a:p>
      </dgm:t>
    </dgm:pt>
    <dgm:pt modelId="{04636A9C-9D7C-4568-B70C-0DB571182884}" type="pres">
      <dgm:prSet presAssocID="{18B9A3D8-3977-450C-A2FD-F4732E5B09F4}" presName="hierChild4" presStyleCnt="0"/>
      <dgm:spPr/>
    </dgm:pt>
    <dgm:pt modelId="{460B6351-77A8-4441-A145-90F2C942498B}" type="pres">
      <dgm:prSet presAssocID="{18B9A3D8-3977-450C-A2FD-F4732E5B09F4}" presName="hierChild5" presStyleCnt="0"/>
      <dgm:spPr/>
    </dgm:pt>
    <dgm:pt modelId="{27250BFC-A9B2-4243-8FAE-AC5367AE6AB7}" type="pres">
      <dgm:prSet presAssocID="{2D3D0BA6-299A-43AE-9C83-111251C64E8C}" presName="hierChild5" presStyleCnt="0"/>
      <dgm:spPr/>
    </dgm:pt>
    <dgm:pt modelId="{61BEEA0A-A615-415E-8164-DED7245D791C}" type="pres">
      <dgm:prSet presAssocID="{BE2A4D2A-1A3A-420D-B489-B0056463763D}" presName="Name64" presStyleLbl="parChTrans1D2" presStyleIdx="1" presStyleCnt="2"/>
      <dgm:spPr/>
      <dgm:t>
        <a:bodyPr/>
        <a:lstStyle/>
        <a:p>
          <a:endParaRPr lang="ru-RU"/>
        </a:p>
      </dgm:t>
    </dgm:pt>
    <dgm:pt modelId="{C1EB6E71-F968-489E-AD14-B876BDE3B777}" type="pres">
      <dgm:prSet presAssocID="{CCBE7265-CF70-415A-B20A-142E09E0A29C}" presName="hierRoot2" presStyleCnt="0">
        <dgm:presLayoutVars>
          <dgm:hierBranch val="init"/>
        </dgm:presLayoutVars>
      </dgm:prSet>
      <dgm:spPr/>
    </dgm:pt>
    <dgm:pt modelId="{AD54912C-9D08-4DBC-B5CD-BB31EF01E8C4}" type="pres">
      <dgm:prSet presAssocID="{CCBE7265-CF70-415A-B20A-142E09E0A29C}" presName="rootComposite" presStyleCnt="0"/>
      <dgm:spPr/>
    </dgm:pt>
    <dgm:pt modelId="{45C99B8E-0EBB-4BA8-8A26-58CD90093B33}" type="pres">
      <dgm:prSet presAssocID="{CCBE7265-CF70-415A-B20A-142E09E0A29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2A3D01-643C-4F9B-A778-2FFB8BC5834F}" type="pres">
      <dgm:prSet presAssocID="{CCBE7265-CF70-415A-B20A-142E09E0A29C}" presName="rootConnector" presStyleLbl="node2" presStyleIdx="1" presStyleCnt="2"/>
      <dgm:spPr/>
      <dgm:t>
        <a:bodyPr/>
        <a:lstStyle/>
        <a:p>
          <a:endParaRPr lang="ru-RU"/>
        </a:p>
      </dgm:t>
    </dgm:pt>
    <dgm:pt modelId="{D1368518-1D14-4BFA-85C2-D8B5C94DC3AA}" type="pres">
      <dgm:prSet presAssocID="{CCBE7265-CF70-415A-B20A-142E09E0A29C}" presName="hierChild4" presStyleCnt="0"/>
      <dgm:spPr/>
    </dgm:pt>
    <dgm:pt modelId="{A7C4D156-E00A-48EC-A0ED-AB260C7A8890}" type="pres">
      <dgm:prSet presAssocID="{806ABBA1-8BA5-455E-B6E0-C41FD77B53C9}" presName="Name64" presStyleLbl="parChTrans1D3" presStyleIdx="2" presStyleCnt="3"/>
      <dgm:spPr/>
      <dgm:t>
        <a:bodyPr/>
        <a:lstStyle/>
        <a:p>
          <a:endParaRPr lang="ru-RU"/>
        </a:p>
      </dgm:t>
    </dgm:pt>
    <dgm:pt modelId="{BEEECE02-D847-4B62-92ED-4F5050FB8AC2}" type="pres">
      <dgm:prSet presAssocID="{BAB03F41-42AD-4858-922F-14D0745C3B31}" presName="hierRoot2" presStyleCnt="0">
        <dgm:presLayoutVars>
          <dgm:hierBranch val="init"/>
        </dgm:presLayoutVars>
      </dgm:prSet>
      <dgm:spPr/>
    </dgm:pt>
    <dgm:pt modelId="{DB009A22-BF16-4FEF-8AD9-33787DE308D2}" type="pres">
      <dgm:prSet presAssocID="{BAB03F41-42AD-4858-922F-14D0745C3B31}" presName="rootComposite" presStyleCnt="0"/>
      <dgm:spPr/>
    </dgm:pt>
    <dgm:pt modelId="{2FF42E9E-0C31-4837-8B1D-2F1CB0CB4B42}" type="pres">
      <dgm:prSet presAssocID="{BAB03F41-42AD-4858-922F-14D0745C3B3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28A458-130F-430E-839E-6D130E687746}" type="pres">
      <dgm:prSet presAssocID="{BAB03F41-42AD-4858-922F-14D0745C3B31}" presName="rootConnector" presStyleLbl="node3" presStyleIdx="2" presStyleCnt="3"/>
      <dgm:spPr/>
      <dgm:t>
        <a:bodyPr/>
        <a:lstStyle/>
        <a:p>
          <a:endParaRPr lang="ru-RU"/>
        </a:p>
      </dgm:t>
    </dgm:pt>
    <dgm:pt modelId="{8BE6AA01-ABF3-4EAB-A38C-F92049E56A5E}" type="pres">
      <dgm:prSet presAssocID="{BAB03F41-42AD-4858-922F-14D0745C3B31}" presName="hierChild4" presStyleCnt="0"/>
      <dgm:spPr/>
    </dgm:pt>
    <dgm:pt modelId="{E284922A-9689-4478-9AC6-9E0AAEF0027C}" type="pres">
      <dgm:prSet presAssocID="{BAB03F41-42AD-4858-922F-14D0745C3B31}" presName="hierChild5" presStyleCnt="0"/>
      <dgm:spPr/>
    </dgm:pt>
    <dgm:pt modelId="{D9A2377A-B528-42EE-B7A6-4CA1F4CE2382}" type="pres">
      <dgm:prSet presAssocID="{CCBE7265-CF70-415A-B20A-142E09E0A29C}" presName="hierChild5" presStyleCnt="0"/>
      <dgm:spPr/>
    </dgm:pt>
    <dgm:pt modelId="{BBE9BBE0-9F8E-427E-B6B5-90170E142272}" type="pres">
      <dgm:prSet presAssocID="{30679F94-38EF-47E7-99CB-74622E46BEF3}" presName="hierChild3" presStyleCnt="0"/>
      <dgm:spPr/>
    </dgm:pt>
  </dgm:ptLst>
  <dgm:cxnLst>
    <dgm:cxn modelId="{8F08EAC7-16F8-426F-ACCA-C440D116613F}" type="presOf" srcId="{30679F94-38EF-47E7-99CB-74622E46BEF3}" destId="{64B128A1-1949-4501-955A-3207B31EA812}" srcOrd="0" destOrd="0" presId="urn:microsoft.com/office/officeart/2009/3/layout/HorizontalOrganizationChart"/>
    <dgm:cxn modelId="{B2667AF9-E4E2-47A0-8567-138EDC608950}" srcId="{CCBE7265-CF70-415A-B20A-142E09E0A29C}" destId="{BAB03F41-42AD-4858-922F-14D0745C3B31}" srcOrd="0" destOrd="0" parTransId="{806ABBA1-8BA5-455E-B6E0-C41FD77B53C9}" sibTransId="{9E9DDC59-D07B-43A1-8059-1CE4F090563C}"/>
    <dgm:cxn modelId="{16E37300-9723-4E91-8EE2-EF2986F83DD8}" type="presOf" srcId="{AA90A6C5-6A9A-4D9A-AE5D-47ADB7D7F78F}" destId="{BA950A3D-F523-47AB-9EDD-43E43A304564}" srcOrd="0" destOrd="0" presId="urn:microsoft.com/office/officeart/2009/3/layout/HorizontalOrganizationChart"/>
    <dgm:cxn modelId="{2CF407B1-130D-42F8-854E-759B7DEC54BB}" srcId="{E6E5FC69-A2B9-40B6-958C-ACE09BBE23FB}" destId="{30679F94-38EF-47E7-99CB-74622E46BEF3}" srcOrd="0" destOrd="0" parTransId="{4AFA51EE-CC02-4650-A639-EBAF09ADD907}" sibTransId="{D7C7BB74-B498-473F-BDAA-8A93D69121B5}"/>
    <dgm:cxn modelId="{9D108C0E-EF6F-4AA7-917B-9EB146B39A4F}" type="presOf" srcId="{2D3D0BA6-299A-43AE-9C83-111251C64E8C}" destId="{AA704682-D01D-4728-8DF5-3DDB0161326B}" srcOrd="0" destOrd="0" presId="urn:microsoft.com/office/officeart/2009/3/layout/HorizontalOrganizationChart"/>
    <dgm:cxn modelId="{CE1B4F18-86EE-4891-BB3E-75B0DFAE5615}" srcId="{2D3D0BA6-299A-43AE-9C83-111251C64E8C}" destId="{18B9A3D8-3977-450C-A2FD-F4732E5B09F4}" srcOrd="1" destOrd="0" parTransId="{AA90A6C5-6A9A-4D9A-AE5D-47ADB7D7F78F}" sibTransId="{2E7BA255-2B65-4B5E-9E84-950C766699CB}"/>
    <dgm:cxn modelId="{7F2E011D-36A7-402B-A4A4-546CF2EFA69B}" type="presOf" srcId="{D5E3BBBD-68C5-455F-A23A-E903E70E93C9}" destId="{A99EBF34-57E2-424D-A56D-A23CDB96FAB9}" srcOrd="1" destOrd="0" presId="urn:microsoft.com/office/officeart/2009/3/layout/HorizontalOrganizationChart"/>
    <dgm:cxn modelId="{1C7803AF-F9F9-4445-ADF8-E87D32AC1582}" type="presOf" srcId="{E6E5FC69-A2B9-40B6-958C-ACE09BBE23FB}" destId="{27DA4255-6728-4DF6-B493-B3475F9385D4}" srcOrd="0" destOrd="0" presId="urn:microsoft.com/office/officeart/2009/3/layout/HorizontalOrganizationChart"/>
    <dgm:cxn modelId="{1866F7FA-18D6-4514-A83A-F48BCDFAD960}" type="presOf" srcId="{BAB03F41-42AD-4858-922F-14D0745C3B31}" destId="{ED28A458-130F-430E-839E-6D130E687746}" srcOrd="1" destOrd="0" presId="urn:microsoft.com/office/officeart/2009/3/layout/HorizontalOrganizationChart"/>
    <dgm:cxn modelId="{ADD518A1-2F56-4788-A150-D26E59CF2678}" type="presOf" srcId="{D5E3BBBD-68C5-455F-A23A-E903E70E93C9}" destId="{0FC934BA-4207-4BE0-A265-BB783ED2AFAF}" srcOrd="0" destOrd="0" presId="urn:microsoft.com/office/officeart/2009/3/layout/HorizontalOrganizationChart"/>
    <dgm:cxn modelId="{44D5DF36-66EF-4E5E-9EBA-EF3B3B5FEBE9}" type="presOf" srcId="{CCBE7265-CF70-415A-B20A-142E09E0A29C}" destId="{122A3D01-643C-4F9B-A778-2FFB8BC5834F}" srcOrd="1" destOrd="0" presId="urn:microsoft.com/office/officeart/2009/3/layout/HorizontalOrganizationChart"/>
    <dgm:cxn modelId="{3BBAE6DD-FBCA-4916-852F-EC4F29FE1C3D}" type="presOf" srcId="{6C7A9F66-5830-4A4D-A639-4125E6EE43AD}" destId="{52DC53CE-C99B-44AE-B0B2-C5EC3C602047}" srcOrd="0" destOrd="0" presId="urn:microsoft.com/office/officeart/2009/3/layout/HorizontalOrganizationChart"/>
    <dgm:cxn modelId="{E3247AA0-89B0-402B-81C5-E4A48BBC41A5}" srcId="{30679F94-38EF-47E7-99CB-74622E46BEF3}" destId="{2D3D0BA6-299A-43AE-9C83-111251C64E8C}" srcOrd="0" destOrd="0" parTransId="{7509F078-D2A8-43D9-B6F4-ECCBC96B09ED}" sibTransId="{BD1B1DA3-CAF5-4D16-8A84-9BAC343137DF}"/>
    <dgm:cxn modelId="{1D6D28F3-ACE8-4CBE-B82F-3D0F6B3B57CE}" type="presOf" srcId="{BAB03F41-42AD-4858-922F-14D0745C3B31}" destId="{2FF42E9E-0C31-4837-8B1D-2F1CB0CB4B42}" srcOrd="0" destOrd="0" presId="urn:microsoft.com/office/officeart/2009/3/layout/HorizontalOrganizationChart"/>
    <dgm:cxn modelId="{FB18A8A6-2B8C-40B8-A48F-6C51E6366617}" type="presOf" srcId="{7509F078-D2A8-43D9-B6F4-ECCBC96B09ED}" destId="{D2CC1E86-6FBC-4C8B-97F6-D80F07775D46}" srcOrd="0" destOrd="0" presId="urn:microsoft.com/office/officeart/2009/3/layout/HorizontalOrganizationChart"/>
    <dgm:cxn modelId="{0B010ED8-9773-4522-84D5-E36CBD9BDE91}" type="presOf" srcId="{18B9A3D8-3977-450C-A2FD-F4732E5B09F4}" destId="{BA2EB085-6696-43E3-940C-4AE23AFB58EF}" srcOrd="1" destOrd="0" presId="urn:microsoft.com/office/officeart/2009/3/layout/HorizontalOrganizationChart"/>
    <dgm:cxn modelId="{67261B93-4549-49B4-BA5F-EEAA4AF93A68}" type="presOf" srcId="{806ABBA1-8BA5-455E-B6E0-C41FD77B53C9}" destId="{A7C4D156-E00A-48EC-A0ED-AB260C7A8890}" srcOrd="0" destOrd="0" presId="urn:microsoft.com/office/officeart/2009/3/layout/HorizontalOrganizationChart"/>
    <dgm:cxn modelId="{B68CB49C-99F1-4735-A1F1-5B82DE363A1D}" type="presOf" srcId="{CCBE7265-CF70-415A-B20A-142E09E0A29C}" destId="{45C99B8E-0EBB-4BA8-8A26-58CD90093B33}" srcOrd="0" destOrd="0" presId="urn:microsoft.com/office/officeart/2009/3/layout/HorizontalOrganizationChart"/>
    <dgm:cxn modelId="{1FCE3737-44E0-4970-B950-7263D1AD7AC9}" type="presOf" srcId="{BE2A4D2A-1A3A-420D-B489-B0056463763D}" destId="{61BEEA0A-A615-415E-8164-DED7245D791C}" srcOrd="0" destOrd="0" presId="urn:microsoft.com/office/officeart/2009/3/layout/HorizontalOrganizationChart"/>
    <dgm:cxn modelId="{84C89979-2F3A-4E62-9DBA-6E25D368BD23}" type="presOf" srcId="{18B9A3D8-3977-450C-A2FD-F4732E5B09F4}" destId="{E2DB5593-A9E5-47B2-BE30-CBE6F413DB76}" srcOrd="0" destOrd="0" presId="urn:microsoft.com/office/officeart/2009/3/layout/HorizontalOrganizationChart"/>
    <dgm:cxn modelId="{E188F8D1-D599-482D-A011-9E03EDD5AFB7}" type="presOf" srcId="{2D3D0BA6-299A-43AE-9C83-111251C64E8C}" destId="{8071F81E-888B-4489-AD1E-D0D25744A4EB}" srcOrd="1" destOrd="0" presId="urn:microsoft.com/office/officeart/2009/3/layout/HorizontalOrganizationChart"/>
    <dgm:cxn modelId="{7CA0CAFC-3476-4188-AFAF-95252DE7BD25}" srcId="{30679F94-38EF-47E7-99CB-74622E46BEF3}" destId="{CCBE7265-CF70-415A-B20A-142E09E0A29C}" srcOrd="1" destOrd="0" parTransId="{BE2A4D2A-1A3A-420D-B489-B0056463763D}" sibTransId="{893BD0DB-177B-45D3-A6BC-36917B1A0C8B}"/>
    <dgm:cxn modelId="{9893A928-A4B5-4D70-90EE-9C016EBC5B84}" type="presOf" srcId="{30679F94-38EF-47E7-99CB-74622E46BEF3}" destId="{B0EAD012-9244-414B-A7D7-61586A7A2A3D}" srcOrd="1" destOrd="0" presId="urn:microsoft.com/office/officeart/2009/3/layout/HorizontalOrganizationChart"/>
    <dgm:cxn modelId="{B106612F-BE1D-4836-BF8D-B1E9D0167BF3}" srcId="{2D3D0BA6-299A-43AE-9C83-111251C64E8C}" destId="{D5E3BBBD-68C5-455F-A23A-E903E70E93C9}" srcOrd="0" destOrd="0" parTransId="{6C7A9F66-5830-4A4D-A639-4125E6EE43AD}" sibTransId="{C90129CE-F7B7-44CB-8479-28EE92B10DAB}"/>
    <dgm:cxn modelId="{BA830C13-3D6D-430E-BD15-45DB00C1B2F0}" type="presParOf" srcId="{27DA4255-6728-4DF6-B493-B3475F9385D4}" destId="{C3B358A7-6D9F-431A-B6EF-F114FF112EDA}" srcOrd="0" destOrd="0" presId="urn:microsoft.com/office/officeart/2009/3/layout/HorizontalOrganizationChart"/>
    <dgm:cxn modelId="{3E143045-76BC-454E-A063-52E38FA639F4}" type="presParOf" srcId="{C3B358A7-6D9F-431A-B6EF-F114FF112EDA}" destId="{305A84FF-BF77-4394-85DE-B917A0C36ADA}" srcOrd="0" destOrd="0" presId="urn:microsoft.com/office/officeart/2009/3/layout/HorizontalOrganizationChart"/>
    <dgm:cxn modelId="{3F9C915B-27FF-4E69-8333-2F81776DB3CE}" type="presParOf" srcId="{305A84FF-BF77-4394-85DE-B917A0C36ADA}" destId="{64B128A1-1949-4501-955A-3207B31EA812}" srcOrd="0" destOrd="0" presId="urn:microsoft.com/office/officeart/2009/3/layout/HorizontalOrganizationChart"/>
    <dgm:cxn modelId="{8EDB0EA9-69BB-4B29-8F39-291C5D2CFED2}" type="presParOf" srcId="{305A84FF-BF77-4394-85DE-B917A0C36ADA}" destId="{B0EAD012-9244-414B-A7D7-61586A7A2A3D}" srcOrd="1" destOrd="0" presId="urn:microsoft.com/office/officeart/2009/3/layout/HorizontalOrganizationChart"/>
    <dgm:cxn modelId="{848E33B7-DD20-4773-AFCA-1B4B1B134857}" type="presParOf" srcId="{C3B358A7-6D9F-431A-B6EF-F114FF112EDA}" destId="{B35A2ABC-9CB2-41C0-8E34-AAD12550E470}" srcOrd="1" destOrd="0" presId="urn:microsoft.com/office/officeart/2009/3/layout/HorizontalOrganizationChart"/>
    <dgm:cxn modelId="{40D962E9-842A-48B4-BDD2-9421A0D95674}" type="presParOf" srcId="{B35A2ABC-9CB2-41C0-8E34-AAD12550E470}" destId="{D2CC1E86-6FBC-4C8B-97F6-D80F07775D46}" srcOrd="0" destOrd="0" presId="urn:microsoft.com/office/officeart/2009/3/layout/HorizontalOrganizationChart"/>
    <dgm:cxn modelId="{59542519-C30F-4CC5-8406-B1B41253B045}" type="presParOf" srcId="{B35A2ABC-9CB2-41C0-8E34-AAD12550E470}" destId="{87383B90-4113-402F-B3EE-828DE4162644}" srcOrd="1" destOrd="0" presId="urn:microsoft.com/office/officeart/2009/3/layout/HorizontalOrganizationChart"/>
    <dgm:cxn modelId="{5262F0D0-8224-4875-8A99-351ACD279745}" type="presParOf" srcId="{87383B90-4113-402F-B3EE-828DE4162644}" destId="{2160C6A1-CBBA-4C2B-B6AE-6F3F146344B4}" srcOrd="0" destOrd="0" presId="urn:microsoft.com/office/officeart/2009/3/layout/HorizontalOrganizationChart"/>
    <dgm:cxn modelId="{1858D553-47D0-42B3-9A05-3DBDD7296921}" type="presParOf" srcId="{2160C6A1-CBBA-4C2B-B6AE-6F3F146344B4}" destId="{AA704682-D01D-4728-8DF5-3DDB0161326B}" srcOrd="0" destOrd="0" presId="urn:microsoft.com/office/officeart/2009/3/layout/HorizontalOrganizationChart"/>
    <dgm:cxn modelId="{F15D51E2-33DA-4012-8BB1-44848892F69C}" type="presParOf" srcId="{2160C6A1-CBBA-4C2B-B6AE-6F3F146344B4}" destId="{8071F81E-888B-4489-AD1E-D0D25744A4EB}" srcOrd="1" destOrd="0" presId="urn:microsoft.com/office/officeart/2009/3/layout/HorizontalOrganizationChart"/>
    <dgm:cxn modelId="{46DA1C8C-055E-4E90-8450-3A0B50A9E185}" type="presParOf" srcId="{87383B90-4113-402F-B3EE-828DE4162644}" destId="{82C7DC20-4B40-4264-92ED-E50392611B14}" srcOrd="1" destOrd="0" presId="urn:microsoft.com/office/officeart/2009/3/layout/HorizontalOrganizationChart"/>
    <dgm:cxn modelId="{476BBCDF-EF0A-48C1-8498-E55C8A63313F}" type="presParOf" srcId="{82C7DC20-4B40-4264-92ED-E50392611B14}" destId="{52DC53CE-C99B-44AE-B0B2-C5EC3C602047}" srcOrd="0" destOrd="0" presId="urn:microsoft.com/office/officeart/2009/3/layout/HorizontalOrganizationChart"/>
    <dgm:cxn modelId="{5AA024E6-C37C-4D31-9312-364339CBD0A9}" type="presParOf" srcId="{82C7DC20-4B40-4264-92ED-E50392611B14}" destId="{1D0E4451-8F99-4DA4-8E7C-8053680427C4}" srcOrd="1" destOrd="0" presId="urn:microsoft.com/office/officeart/2009/3/layout/HorizontalOrganizationChart"/>
    <dgm:cxn modelId="{CC03AC14-7F37-434D-94B6-72D8C7E794FF}" type="presParOf" srcId="{1D0E4451-8F99-4DA4-8E7C-8053680427C4}" destId="{62816143-3CA8-4AB5-A7AD-513FE860BE94}" srcOrd="0" destOrd="0" presId="urn:microsoft.com/office/officeart/2009/3/layout/HorizontalOrganizationChart"/>
    <dgm:cxn modelId="{15ACB6E8-E83B-4AF6-A589-AA03648E1157}" type="presParOf" srcId="{62816143-3CA8-4AB5-A7AD-513FE860BE94}" destId="{0FC934BA-4207-4BE0-A265-BB783ED2AFAF}" srcOrd="0" destOrd="0" presId="urn:microsoft.com/office/officeart/2009/3/layout/HorizontalOrganizationChart"/>
    <dgm:cxn modelId="{DD80C99A-DF1F-4C6B-AA12-940426AEA766}" type="presParOf" srcId="{62816143-3CA8-4AB5-A7AD-513FE860BE94}" destId="{A99EBF34-57E2-424D-A56D-A23CDB96FAB9}" srcOrd="1" destOrd="0" presId="urn:microsoft.com/office/officeart/2009/3/layout/HorizontalOrganizationChart"/>
    <dgm:cxn modelId="{80A81508-0CF1-400D-915A-9AC8698857D7}" type="presParOf" srcId="{1D0E4451-8F99-4DA4-8E7C-8053680427C4}" destId="{C5ECB1D6-64DE-446D-B587-C4282F139696}" srcOrd="1" destOrd="0" presId="urn:microsoft.com/office/officeart/2009/3/layout/HorizontalOrganizationChart"/>
    <dgm:cxn modelId="{7EDB1736-8A13-45AE-8564-DEA2EDE715EA}" type="presParOf" srcId="{1D0E4451-8F99-4DA4-8E7C-8053680427C4}" destId="{34E91E06-2143-45E7-B270-863A49643F2B}" srcOrd="2" destOrd="0" presId="urn:microsoft.com/office/officeart/2009/3/layout/HorizontalOrganizationChart"/>
    <dgm:cxn modelId="{94F04878-858D-49DE-90FB-D5B1B2D3401E}" type="presParOf" srcId="{82C7DC20-4B40-4264-92ED-E50392611B14}" destId="{BA950A3D-F523-47AB-9EDD-43E43A304564}" srcOrd="2" destOrd="0" presId="urn:microsoft.com/office/officeart/2009/3/layout/HorizontalOrganizationChart"/>
    <dgm:cxn modelId="{D2A921D2-B8BF-4CAF-ACB5-C0FF000A8017}" type="presParOf" srcId="{82C7DC20-4B40-4264-92ED-E50392611B14}" destId="{F79C5D33-3069-45B7-ACD3-F93AA45188F0}" srcOrd="3" destOrd="0" presId="urn:microsoft.com/office/officeart/2009/3/layout/HorizontalOrganizationChart"/>
    <dgm:cxn modelId="{6AE6F51A-F7F0-46DC-BA12-23DA428EA6CE}" type="presParOf" srcId="{F79C5D33-3069-45B7-ACD3-F93AA45188F0}" destId="{7BE73561-E8F0-4370-8645-276CF2482FEE}" srcOrd="0" destOrd="0" presId="urn:microsoft.com/office/officeart/2009/3/layout/HorizontalOrganizationChart"/>
    <dgm:cxn modelId="{E83DF166-93E0-4382-AD2C-D94AC064379B}" type="presParOf" srcId="{7BE73561-E8F0-4370-8645-276CF2482FEE}" destId="{E2DB5593-A9E5-47B2-BE30-CBE6F413DB76}" srcOrd="0" destOrd="0" presId="urn:microsoft.com/office/officeart/2009/3/layout/HorizontalOrganizationChart"/>
    <dgm:cxn modelId="{0CAC3844-8BB7-4878-AA26-B8DD44502FC2}" type="presParOf" srcId="{7BE73561-E8F0-4370-8645-276CF2482FEE}" destId="{BA2EB085-6696-43E3-940C-4AE23AFB58EF}" srcOrd="1" destOrd="0" presId="urn:microsoft.com/office/officeart/2009/3/layout/HorizontalOrganizationChart"/>
    <dgm:cxn modelId="{A04E93E4-93EE-47BB-AF6F-A98F4E03982A}" type="presParOf" srcId="{F79C5D33-3069-45B7-ACD3-F93AA45188F0}" destId="{04636A9C-9D7C-4568-B70C-0DB571182884}" srcOrd="1" destOrd="0" presId="urn:microsoft.com/office/officeart/2009/3/layout/HorizontalOrganizationChart"/>
    <dgm:cxn modelId="{E5C586F4-563E-4A7F-A5AF-0DEA4A8B1B85}" type="presParOf" srcId="{F79C5D33-3069-45B7-ACD3-F93AA45188F0}" destId="{460B6351-77A8-4441-A145-90F2C942498B}" srcOrd="2" destOrd="0" presId="urn:microsoft.com/office/officeart/2009/3/layout/HorizontalOrganizationChart"/>
    <dgm:cxn modelId="{DCA1D902-FBF9-4983-8320-BA07CC58DAF7}" type="presParOf" srcId="{87383B90-4113-402F-B3EE-828DE4162644}" destId="{27250BFC-A9B2-4243-8FAE-AC5367AE6AB7}" srcOrd="2" destOrd="0" presId="urn:microsoft.com/office/officeart/2009/3/layout/HorizontalOrganizationChart"/>
    <dgm:cxn modelId="{96E277A3-69CE-46A5-9126-4147D41298F7}" type="presParOf" srcId="{B35A2ABC-9CB2-41C0-8E34-AAD12550E470}" destId="{61BEEA0A-A615-415E-8164-DED7245D791C}" srcOrd="2" destOrd="0" presId="urn:microsoft.com/office/officeart/2009/3/layout/HorizontalOrganizationChart"/>
    <dgm:cxn modelId="{9FDBAC6C-CEC1-4F09-813E-B12A38BD0F6B}" type="presParOf" srcId="{B35A2ABC-9CB2-41C0-8E34-AAD12550E470}" destId="{C1EB6E71-F968-489E-AD14-B876BDE3B777}" srcOrd="3" destOrd="0" presId="urn:microsoft.com/office/officeart/2009/3/layout/HorizontalOrganizationChart"/>
    <dgm:cxn modelId="{D21F2F50-F8DB-489E-A543-FFA34D764A57}" type="presParOf" srcId="{C1EB6E71-F968-489E-AD14-B876BDE3B777}" destId="{AD54912C-9D08-4DBC-B5CD-BB31EF01E8C4}" srcOrd="0" destOrd="0" presId="urn:microsoft.com/office/officeart/2009/3/layout/HorizontalOrganizationChart"/>
    <dgm:cxn modelId="{5836E98D-BC9A-4452-804D-36453516FF63}" type="presParOf" srcId="{AD54912C-9D08-4DBC-B5CD-BB31EF01E8C4}" destId="{45C99B8E-0EBB-4BA8-8A26-58CD90093B33}" srcOrd="0" destOrd="0" presId="urn:microsoft.com/office/officeart/2009/3/layout/HorizontalOrganizationChart"/>
    <dgm:cxn modelId="{F1841A6A-3265-477A-881B-C13AA56BC4A4}" type="presParOf" srcId="{AD54912C-9D08-4DBC-B5CD-BB31EF01E8C4}" destId="{122A3D01-643C-4F9B-A778-2FFB8BC5834F}" srcOrd="1" destOrd="0" presId="urn:microsoft.com/office/officeart/2009/3/layout/HorizontalOrganizationChart"/>
    <dgm:cxn modelId="{F43A0C5B-9E9E-4EA3-9A63-19D31A7715CA}" type="presParOf" srcId="{C1EB6E71-F968-489E-AD14-B876BDE3B777}" destId="{D1368518-1D14-4BFA-85C2-D8B5C94DC3AA}" srcOrd="1" destOrd="0" presId="urn:microsoft.com/office/officeart/2009/3/layout/HorizontalOrganizationChart"/>
    <dgm:cxn modelId="{41618B79-CCBA-4AAD-83D6-C4A14FD42344}" type="presParOf" srcId="{D1368518-1D14-4BFA-85C2-D8B5C94DC3AA}" destId="{A7C4D156-E00A-48EC-A0ED-AB260C7A8890}" srcOrd="0" destOrd="0" presId="urn:microsoft.com/office/officeart/2009/3/layout/HorizontalOrganizationChart"/>
    <dgm:cxn modelId="{7FD68A35-5E85-46D1-B030-86B5FA5CE1C2}" type="presParOf" srcId="{D1368518-1D14-4BFA-85C2-D8B5C94DC3AA}" destId="{BEEECE02-D847-4B62-92ED-4F5050FB8AC2}" srcOrd="1" destOrd="0" presId="urn:microsoft.com/office/officeart/2009/3/layout/HorizontalOrganizationChart"/>
    <dgm:cxn modelId="{2B1AE6AA-E95F-4865-AE6D-60027822FCD6}" type="presParOf" srcId="{BEEECE02-D847-4B62-92ED-4F5050FB8AC2}" destId="{DB009A22-BF16-4FEF-8AD9-33787DE308D2}" srcOrd="0" destOrd="0" presId="urn:microsoft.com/office/officeart/2009/3/layout/HorizontalOrganizationChart"/>
    <dgm:cxn modelId="{2A84AFD4-ECDF-40A5-BD6E-41539B4A2CBE}" type="presParOf" srcId="{DB009A22-BF16-4FEF-8AD9-33787DE308D2}" destId="{2FF42E9E-0C31-4837-8B1D-2F1CB0CB4B42}" srcOrd="0" destOrd="0" presId="urn:microsoft.com/office/officeart/2009/3/layout/HorizontalOrganizationChart"/>
    <dgm:cxn modelId="{6C9892EC-6549-4DFE-8794-3FAF94F3902E}" type="presParOf" srcId="{DB009A22-BF16-4FEF-8AD9-33787DE308D2}" destId="{ED28A458-130F-430E-839E-6D130E687746}" srcOrd="1" destOrd="0" presId="urn:microsoft.com/office/officeart/2009/3/layout/HorizontalOrganizationChart"/>
    <dgm:cxn modelId="{31F85259-4700-4533-9555-D56DD2138027}" type="presParOf" srcId="{BEEECE02-D847-4B62-92ED-4F5050FB8AC2}" destId="{8BE6AA01-ABF3-4EAB-A38C-F92049E56A5E}" srcOrd="1" destOrd="0" presId="urn:microsoft.com/office/officeart/2009/3/layout/HorizontalOrganizationChart"/>
    <dgm:cxn modelId="{5E0A768F-E327-49C1-8964-786AD781BFFD}" type="presParOf" srcId="{BEEECE02-D847-4B62-92ED-4F5050FB8AC2}" destId="{E284922A-9689-4478-9AC6-9E0AAEF0027C}" srcOrd="2" destOrd="0" presId="urn:microsoft.com/office/officeart/2009/3/layout/HorizontalOrganizationChart"/>
    <dgm:cxn modelId="{9DEB53E6-ED23-446B-A720-1D53CFC388AD}" type="presParOf" srcId="{C1EB6E71-F968-489E-AD14-B876BDE3B777}" destId="{D9A2377A-B528-42EE-B7A6-4CA1F4CE2382}" srcOrd="2" destOrd="0" presId="urn:microsoft.com/office/officeart/2009/3/layout/HorizontalOrganizationChart"/>
    <dgm:cxn modelId="{FAB8838A-71BA-481A-BABB-A8585D580180}" type="presParOf" srcId="{C3B358A7-6D9F-431A-B6EF-F114FF112EDA}" destId="{BBE9BBE0-9F8E-427E-B6B5-90170E14227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4D156-E00A-48EC-A0ED-AB260C7A8890}">
      <dsp:nvSpPr>
        <dsp:cNvPr id="0" name=""/>
        <dsp:cNvSpPr/>
      </dsp:nvSpPr>
      <dsp:spPr>
        <a:xfrm>
          <a:off x="5450446" y="3537136"/>
          <a:ext cx="4951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191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EEA0A-A615-415E-8164-DED7245D791C}">
      <dsp:nvSpPr>
        <dsp:cNvPr id="0" name=""/>
        <dsp:cNvSpPr/>
      </dsp:nvSpPr>
      <dsp:spPr>
        <a:xfrm>
          <a:off x="2479298" y="2654806"/>
          <a:ext cx="495191" cy="92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595" y="0"/>
              </a:lnTo>
              <a:lnTo>
                <a:pt x="247595" y="928050"/>
              </a:lnTo>
              <a:lnTo>
                <a:pt x="495191" y="9280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50A3D-F523-47AB-9EDD-43E43A304564}">
      <dsp:nvSpPr>
        <dsp:cNvPr id="0" name=""/>
        <dsp:cNvSpPr/>
      </dsp:nvSpPr>
      <dsp:spPr>
        <a:xfrm>
          <a:off x="5450446" y="1726755"/>
          <a:ext cx="495191" cy="691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595" y="0"/>
              </a:lnTo>
              <a:lnTo>
                <a:pt x="247595" y="691806"/>
              </a:lnTo>
              <a:lnTo>
                <a:pt x="495191" y="6918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C53CE-C99B-44AE-B0B2-C5EC3C602047}">
      <dsp:nvSpPr>
        <dsp:cNvPr id="0" name=""/>
        <dsp:cNvSpPr/>
      </dsp:nvSpPr>
      <dsp:spPr>
        <a:xfrm>
          <a:off x="5450446" y="1094792"/>
          <a:ext cx="495191" cy="631963"/>
        </a:xfrm>
        <a:custGeom>
          <a:avLst/>
          <a:gdLst/>
          <a:ahLst/>
          <a:cxnLst/>
          <a:rect l="0" t="0" r="0" b="0"/>
          <a:pathLst>
            <a:path>
              <a:moveTo>
                <a:pt x="0" y="631963"/>
              </a:moveTo>
              <a:lnTo>
                <a:pt x="247595" y="631963"/>
              </a:lnTo>
              <a:lnTo>
                <a:pt x="247595" y="0"/>
              </a:lnTo>
              <a:lnTo>
                <a:pt x="49519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C1E86-6FBC-4C8B-97F6-D80F07775D46}">
      <dsp:nvSpPr>
        <dsp:cNvPr id="0" name=""/>
        <dsp:cNvSpPr/>
      </dsp:nvSpPr>
      <dsp:spPr>
        <a:xfrm>
          <a:off x="2479298" y="1726755"/>
          <a:ext cx="495191" cy="928050"/>
        </a:xfrm>
        <a:custGeom>
          <a:avLst/>
          <a:gdLst/>
          <a:ahLst/>
          <a:cxnLst/>
          <a:rect l="0" t="0" r="0" b="0"/>
          <a:pathLst>
            <a:path>
              <a:moveTo>
                <a:pt x="0" y="928050"/>
              </a:moveTo>
              <a:lnTo>
                <a:pt x="247595" y="928050"/>
              </a:lnTo>
              <a:lnTo>
                <a:pt x="247595" y="0"/>
              </a:lnTo>
              <a:lnTo>
                <a:pt x="495191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128A1-1949-4501-955A-3207B31EA812}">
      <dsp:nvSpPr>
        <dsp:cNvPr id="0" name=""/>
        <dsp:cNvSpPr/>
      </dsp:nvSpPr>
      <dsp:spPr>
        <a:xfrm>
          <a:off x="3342" y="2039711"/>
          <a:ext cx="2475956" cy="1230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Период: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июль – сентябрь 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2016 </a:t>
          </a:r>
          <a:r>
            <a:rPr lang="ru-RU" sz="2000" kern="1200" dirty="0" smtClean="0"/>
            <a:t>г.</a:t>
          </a:r>
          <a:endParaRPr lang="ru-RU" sz="2000" kern="1200" dirty="0"/>
        </a:p>
      </dsp:txBody>
      <dsp:txXfrm>
        <a:off x="3342" y="2039711"/>
        <a:ext cx="2475956" cy="1230189"/>
      </dsp:txXfrm>
    </dsp:sp>
    <dsp:sp modelId="{AA704682-D01D-4728-8DF5-3DDB0161326B}">
      <dsp:nvSpPr>
        <dsp:cNvPr id="0" name=""/>
        <dsp:cNvSpPr/>
      </dsp:nvSpPr>
      <dsp:spPr>
        <a:xfrm>
          <a:off x="2974489" y="1349172"/>
          <a:ext cx="2475956" cy="7551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Анкетирование</a:t>
          </a:r>
          <a:endParaRPr lang="ru-RU" sz="2400" kern="1200" dirty="0"/>
        </a:p>
      </dsp:txBody>
      <dsp:txXfrm>
        <a:off x="2974489" y="1349172"/>
        <a:ext cx="2475956" cy="755166"/>
      </dsp:txXfrm>
    </dsp:sp>
    <dsp:sp modelId="{0FC934BA-4207-4BE0-A265-BB783ED2AFAF}">
      <dsp:nvSpPr>
        <dsp:cNvPr id="0" name=""/>
        <dsp:cNvSpPr/>
      </dsp:nvSpPr>
      <dsp:spPr>
        <a:xfrm>
          <a:off x="5945637" y="557732"/>
          <a:ext cx="2475956" cy="10741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Руководители (специалисты) стационарных учреждений социального </a:t>
          </a:r>
          <a:r>
            <a:rPr lang="ru-RU" sz="1400" kern="1200" dirty="0" smtClean="0"/>
            <a:t>обслуживания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</a:t>
          </a:r>
          <a:r>
            <a:rPr lang="ru-RU" sz="1400" kern="1200" dirty="0" smtClean="0"/>
            <a:t>69 человек) </a:t>
          </a:r>
          <a:endParaRPr lang="ru-RU" sz="1400" kern="1200" dirty="0"/>
        </a:p>
      </dsp:txBody>
      <dsp:txXfrm>
        <a:off x="5945637" y="557732"/>
        <a:ext cx="2475956" cy="1074118"/>
      </dsp:txXfrm>
    </dsp:sp>
    <dsp:sp modelId="{E2DB5593-A9E5-47B2-BE30-CBE6F413DB76}">
      <dsp:nvSpPr>
        <dsp:cNvPr id="0" name=""/>
        <dsp:cNvSpPr/>
      </dsp:nvSpPr>
      <dsp:spPr>
        <a:xfrm>
          <a:off x="5945637" y="1941346"/>
          <a:ext cx="2475956" cy="9544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Семьи, ухаживающие за пожилым человеком с </a:t>
          </a:r>
          <a:r>
            <a:rPr lang="ru-RU" sz="1400" kern="1200" dirty="0" smtClean="0"/>
            <a:t>деменцией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</a:t>
          </a:r>
          <a:r>
            <a:rPr lang="ru-RU" sz="1400" kern="1200" dirty="0" smtClean="0"/>
            <a:t>300 семей)</a:t>
          </a:r>
          <a:endParaRPr lang="ru-RU" sz="1400" kern="1200" dirty="0"/>
        </a:p>
      </dsp:txBody>
      <dsp:txXfrm>
        <a:off x="5945637" y="1941346"/>
        <a:ext cx="2475956" cy="954432"/>
      </dsp:txXfrm>
    </dsp:sp>
    <dsp:sp modelId="{45C99B8E-0EBB-4BA8-8A26-58CD90093B33}">
      <dsp:nvSpPr>
        <dsp:cNvPr id="0" name=""/>
        <dsp:cNvSpPr/>
      </dsp:nvSpPr>
      <dsp:spPr>
        <a:xfrm>
          <a:off x="2974489" y="3205273"/>
          <a:ext cx="2475956" cy="7551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Интервью</a:t>
          </a:r>
          <a:endParaRPr lang="ru-RU" sz="2000" kern="1200" dirty="0"/>
        </a:p>
      </dsp:txBody>
      <dsp:txXfrm>
        <a:off x="2974489" y="3205273"/>
        <a:ext cx="2475956" cy="755166"/>
      </dsp:txXfrm>
    </dsp:sp>
    <dsp:sp modelId="{2FF42E9E-0C31-4837-8B1D-2F1CB0CB4B42}">
      <dsp:nvSpPr>
        <dsp:cNvPr id="0" name=""/>
        <dsp:cNvSpPr/>
      </dsp:nvSpPr>
      <dsp:spPr>
        <a:xfrm>
          <a:off x="5945637" y="3205273"/>
          <a:ext cx="2475956" cy="7551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Эксперты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(</a:t>
          </a:r>
          <a:r>
            <a:rPr lang="ru-RU" sz="1500" kern="1200" dirty="0" smtClean="0"/>
            <a:t>11 человек в 7 организациях)</a:t>
          </a:r>
          <a:endParaRPr lang="ru-RU" sz="1500" kern="1200" dirty="0"/>
        </a:p>
      </dsp:txBody>
      <dsp:txXfrm>
        <a:off x="5945637" y="3205273"/>
        <a:ext cx="2475956" cy="755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.bedritskaja@gmail.com" TargetMode="External"/><Relationship Id="rId2" Type="http://schemas.openxmlformats.org/officeDocument/2006/relationships/hyperlink" Target="mailto:osz@mintrud.by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29970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Потребности пожилых граждан с деменцией и их семей в услугах и перспективы развития социального обслуживания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7406640" cy="1752600"/>
          </a:xfrm>
        </p:spPr>
        <p:txBody>
          <a:bodyPr/>
          <a:lstStyle/>
          <a:p>
            <a:r>
              <a:rPr lang="ru-RU" dirty="0" smtClean="0"/>
              <a:t>Наталия </a:t>
            </a:r>
            <a:r>
              <a:rPr lang="ru-RU" dirty="0" err="1" smtClean="0"/>
              <a:t>Милькота</a:t>
            </a:r>
            <a:endParaRPr lang="ru-RU" dirty="0" smtClean="0"/>
          </a:p>
          <a:p>
            <a:r>
              <a:rPr lang="ru-RU" dirty="0" smtClean="0"/>
              <a:t>НИИ труда Минтруда и соцзащиты,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576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ru-RU" dirty="0" smtClean="0"/>
              <a:t>Сохранение дееспособности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902190"/>
              </p:ext>
            </p:extLst>
          </p:nvPr>
        </p:nvGraphicFramePr>
        <p:xfrm>
          <a:off x="457200" y="1935163"/>
          <a:ext cx="822960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62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Обремененность родственников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866710"/>
              </p:ext>
            </p:extLst>
          </p:nvPr>
        </p:nvGraphicFramePr>
        <p:xfrm>
          <a:off x="323528" y="1935163"/>
          <a:ext cx="8363272" cy="46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19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Наиболее значимые проблемы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82067"/>
              </p:ext>
            </p:extLst>
          </p:nvPr>
        </p:nvGraphicFramePr>
        <p:xfrm>
          <a:off x="323528" y="1628800"/>
          <a:ext cx="8496944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34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Перспективные направления (семьи)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151560"/>
              </p:ext>
            </p:extLst>
          </p:nvPr>
        </p:nvGraphicFramePr>
        <p:xfrm>
          <a:off x="107504" y="1484784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12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Перспективные направления </a:t>
            </a:r>
            <a:r>
              <a:rPr lang="ru-RU" sz="4000" dirty="0" smtClean="0"/>
              <a:t>(стационары)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002670"/>
              </p:ext>
            </p:extLst>
          </p:nvPr>
        </p:nvGraphicFramePr>
        <p:xfrm>
          <a:off x="323528" y="1844824"/>
          <a:ext cx="85072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34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Перспективные меры (эксперты)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125411"/>
              </p:ext>
            </p:extLst>
          </p:nvPr>
        </p:nvGraphicFramePr>
        <p:xfrm>
          <a:off x="251520" y="1700808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0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i="1" dirty="0"/>
              <a:t>1. Организация информационно-пропагандистской работы среди населения в области деменции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i="1" dirty="0"/>
              <a:t>2. Организация первичной диагностики и мониторинга распространенности деменции среди пожилых граждан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i="1" dirty="0"/>
              <a:t>3. Содействие поддержанию здорового образа жизни лиц старшего возраста и активной старости в целях профилактики и </a:t>
            </a:r>
            <a:r>
              <a:rPr lang="ru-RU" i="1" dirty="0" smtClean="0"/>
              <a:t>реабилитации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chemeClr val="accent3"/>
                </a:solidFill>
              </a:rPr>
              <a:t>4. Организация </a:t>
            </a:r>
            <a:r>
              <a:rPr lang="ru-RU" i="1" dirty="0" err="1">
                <a:solidFill>
                  <a:schemeClr val="accent3"/>
                </a:solidFill>
              </a:rPr>
              <a:t>безбарьерной</a:t>
            </a:r>
            <a:r>
              <a:rPr lang="ru-RU" i="1" dirty="0">
                <a:solidFill>
                  <a:schemeClr val="accent3"/>
                </a:solidFill>
              </a:rPr>
              <a:t> среды и «дружественного окружения» для граждан пожилого возраста с деменцией</a:t>
            </a:r>
            <a:endParaRPr lang="ru-RU" dirty="0">
              <a:solidFill>
                <a:schemeClr val="accent3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accent1"/>
                </a:solidFill>
              </a:rPr>
              <a:t>5. Организация специализированных социальных услуг по адаптации и реабилитации пожилых граждан с </a:t>
            </a:r>
            <a:r>
              <a:rPr lang="ru-RU" b="1" i="1" dirty="0" smtClean="0">
                <a:solidFill>
                  <a:schemeClr val="accent1"/>
                </a:solidFill>
              </a:rPr>
              <a:t>деменцией в зависимости от степени выраженности</a:t>
            </a:r>
          </a:p>
          <a:p>
            <a:pPr>
              <a:lnSpc>
                <a:spcPct val="120000"/>
              </a:lnSpc>
            </a:pPr>
            <a:r>
              <a:rPr lang="ru-RU" i="1" dirty="0"/>
              <a:t>6. Организация информационно-образовательной работы среди членов семей, осуществляющих уход за пожилыми гражданами с деменцией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chemeClr val="accent3"/>
                </a:solidFill>
              </a:rPr>
              <a:t>7. Организация подготовки и повышения квалификации специалистов нестационарных социальных учреждений в области оказания услуг  пожилым гражданам с деменцией и лицам, осуществляющим за ними </a:t>
            </a:r>
            <a:r>
              <a:rPr lang="ru-RU" i="1" dirty="0" smtClean="0">
                <a:solidFill>
                  <a:schemeClr val="accent3"/>
                </a:solidFill>
              </a:rPr>
              <a:t>уход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5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услуг (для пожилых и семей)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515886"/>
              </p:ext>
            </p:extLst>
          </p:nvPr>
        </p:nvGraphicFramePr>
        <p:xfrm>
          <a:off x="107504" y="1556792"/>
          <a:ext cx="8856983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299"/>
                <a:gridCol w="5453899"/>
                <a:gridCol w="2257785"/>
              </a:tblGrid>
              <a:tr h="103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Социальное обслуживание на дому (для одиноких граждан)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Социальный патронат (сопровождение, кураторство) (см. выше).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Социально-бытовые (оказание разовой помощи по хозяйству)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Социально-медицинские (контроль приема лекарств).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Социально-посреднические (помощь в подтверждении диагноза, получении необходимой медицинской, юридической помощи, в поиске НГО и т.п.)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–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</a:tr>
              <a:tr h="2815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Нестационарное социальное обслуживание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Консультационно-информационные услуги (см. выше).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Социально-реабилитационные (определение реабилитационного потенциала и составление индивидуального плана работы, арт-терапия, </a:t>
                      </a:r>
                      <a:r>
                        <a:rPr lang="ru-RU" sz="1200" dirty="0" err="1">
                          <a:effectLst/>
                        </a:rPr>
                        <a:t>эрготерапия</a:t>
                      </a:r>
                      <a:r>
                        <a:rPr lang="ru-RU" sz="1200" dirty="0">
                          <a:effectLst/>
                        </a:rPr>
                        <a:t>, трудотерапия, «альбомы памяти» и др.).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Социально-педагогические (сохранение и развитие бытовых, коммуникационных, интеллектуальных навыков; вовлечение в социальную деятельность, активный досуг).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Социально-психологические (определение психоэмоционального состояния, коррекция, содействие адаптации)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Социальный патронат (услуги </a:t>
                      </a:r>
                      <a:r>
                        <a:rPr lang="ru-RU" sz="1000" dirty="0" err="1">
                          <a:effectLst/>
                        </a:rPr>
                        <a:t>кейсменеджера</a:t>
                      </a:r>
                      <a:r>
                        <a:rPr lang="ru-RU" sz="1000" dirty="0">
                          <a:effectLst/>
                        </a:rPr>
                        <a:t> – определение ресурсов и распределение обязанностей, содействие коммуникации).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Консультационно-информационные услуги (см. выше).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Социально-педагогические (тренинги по формированию навыков коммуникации с людьми с деменцией, уходу и др.; организация групп самопомощи).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Социально-посреднические (помощь в решении юридических вопросов).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</a:tr>
              <a:tr h="1259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Полустационарное социальное обслуживание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Услуги дневного (при необходимости – ночного) пребывания, в котором оказываются нижеуказанные виды услуг.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Социально-реабилитационные (арт-терапия, </a:t>
                      </a:r>
                      <a:r>
                        <a:rPr lang="ru-RU" sz="1000" dirty="0" err="1">
                          <a:effectLst/>
                        </a:rPr>
                        <a:t>эрготерапия</a:t>
                      </a:r>
                      <a:r>
                        <a:rPr lang="ru-RU" sz="1000" dirty="0">
                          <a:effectLst/>
                        </a:rPr>
                        <a:t>, трудотерапия, «альбомы памяти» и др.).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Социально-педагогические (см. выше).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Социально-психологические (см. выше).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Социально-медицинские (контроль состояния, приема лекарств).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8" marR="245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724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4581128"/>
            <a:ext cx="7772400" cy="150971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en-US" dirty="0" smtClean="0">
                <a:hlinkClick r:id="rId2"/>
              </a:rPr>
              <a:t>osz@mintrud.by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n.bedritskaja@gmail.com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33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опроса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50877"/>
              </p:ext>
            </p:extLst>
          </p:nvPr>
        </p:nvGraphicFramePr>
        <p:xfrm>
          <a:off x="467544" y="1935163"/>
          <a:ext cx="8424936" cy="451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06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Период обращения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780967"/>
              </p:ext>
            </p:extLst>
          </p:nvPr>
        </p:nvGraphicFramePr>
        <p:xfrm>
          <a:off x="251520" y="1844825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99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информированности (до заболевания)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89004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25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первого обращения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894888"/>
              </p:ext>
            </p:extLst>
          </p:nvPr>
        </p:nvGraphicFramePr>
        <p:xfrm>
          <a:off x="395536" y="1935163"/>
          <a:ext cx="8291264" cy="46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03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возможностей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533849"/>
              </p:ext>
            </p:extLst>
          </p:nvPr>
        </p:nvGraphicFramePr>
        <p:xfrm>
          <a:off x="179512" y="1412776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67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Нуждаемость в помощи специалистов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591914"/>
              </p:ext>
            </p:extLst>
          </p:nvPr>
        </p:nvGraphicFramePr>
        <p:xfrm>
          <a:off x="179512" y="1484784"/>
          <a:ext cx="8856984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99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Возможности проживания вне стационара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124091"/>
              </p:ext>
            </p:extLst>
          </p:nvPr>
        </p:nvGraphicFramePr>
        <p:xfrm>
          <a:off x="467544" y="22048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50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Удельный вес граждан, которые смогли бы проживать дома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00139"/>
              </p:ext>
            </p:extLst>
          </p:nvPr>
        </p:nvGraphicFramePr>
        <p:xfrm>
          <a:off x="251520" y="1935163"/>
          <a:ext cx="864096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20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579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Потребности пожилых граждан с деменцией и их семей в услугах и перспективы развития социального обслуживания</vt:lpstr>
      <vt:lpstr>Структура опроса</vt:lpstr>
      <vt:lpstr>Период обращения</vt:lpstr>
      <vt:lpstr>Состояние информированности (до заболевания)</vt:lpstr>
      <vt:lpstr>Место первого обращения</vt:lpstr>
      <vt:lpstr>Оценка возможностей</vt:lpstr>
      <vt:lpstr>Нуждаемость в помощи специалистов</vt:lpstr>
      <vt:lpstr>Возможности проживания вне стационара</vt:lpstr>
      <vt:lpstr>Удельный вес граждан, которые смогли бы проживать дома</vt:lpstr>
      <vt:lpstr>Сохранение дееспособности</vt:lpstr>
      <vt:lpstr>Обремененность родственников</vt:lpstr>
      <vt:lpstr>Наиболее значимые проблемы</vt:lpstr>
      <vt:lpstr>Перспективные направления (семьи)</vt:lpstr>
      <vt:lpstr>Перспективные направления (стационары)</vt:lpstr>
      <vt:lpstr>Перспективные меры (эксперты)</vt:lpstr>
      <vt:lpstr>Перспективные направления</vt:lpstr>
      <vt:lpstr>Виды услуг (для пожилых и семей)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Потребности пожилых граждан с деменцией и их семей в услугах и перспективы развития социального обслуживания</dc:title>
  <cp:lastModifiedBy>Милькота Наталия Вацлавовна</cp:lastModifiedBy>
  <cp:revision>17</cp:revision>
  <dcterms:modified xsi:type="dcterms:W3CDTF">2016-12-16T09:23:31Z</dcterms:modified>
</cp:coreProperties>
</file>