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60" r:id="rId1"/>
  </p:sldMasterIdLst>
  <p:notesMasterIdLst>
    <p:notesMasterId r:id="rId13"/>
  </p:notesMasterIdLst>
  <p:handoutMasterIdLst>
    <p:handoutMasterId r:id="rId14"/>
  </p:handoutMasterIdLst>
  <p:sldIdLst>
    <p:sldId id="344" r:id="rId2"/>
    <p:sldId id="294" r:id="rId3"/>
    <p:sldId id="421" r:id="rId4"/>
    <p:sldId id="346" r:id="rId5"/>
    <p:sldId id="422" r:id="rId6"/>
    <p:sldId id="425" r:id="rId7"/>
    <p:sldId id="433" r:id="rId8"/>
    <p:sldId id="430" r:id="rId9"/>
    <p:sldId id="426" r:id="rId10"/>
    <p:sldId id="431" r:id="rId11"/>
    <p:sldId id="417" r:id="rId12"/>
  </p:sldIdLst>
  <p:sldSz cx="9144000" cy="5143500" type="screen16x9"/>
  <p:notesSz cx="6797675" cy="9872663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Pages" id="{026A46DE-9A5C-D046-8856-30A73EC22B65}">
          <p14:sldIdLst>
            <p14:sldId id="344"/>
          </p14:sldIdLst>
        </p14:section>
        <p14:section name="Overview, Chapter Titles" id="{A6203A78-7FE6-494E-B321-CA9860658743}">
          <p14:sldIdLst>
            <p14:sldId id="294"/>
            <p14:sldId id="421"/>
            <p14:sldId id="346"/>
            <p14:sldId id="422"/>
            <p14:sldId id="425"/>
            <p14:sldId id="433"/>
            <p14:sldId id="430"/>
            <p14:sldId id="426"/>
            <p14:sldId id="431"/>
            <p14:sldId id="417"/>
          </p14:sldIdLst>
        </p14:section>
      </p14:sectionLst>
    </p:ext>
    <p:ext uri="{EFAFB233-063F-42B5-8137-9DF3F51BA10A}">
      <p15:sldGuideLst xmlns:p15="http://schemas.microsoft.com/office/powerpoint/2012/main">
        <p15:guide id="6" pos="340" userDrawn="1">
          <p15:clr>
            <a:srgbClr val="A4A3A4"/>
          </p15:clr>
        </p15:guide>
        <p15:guide id="7" orient="horz" pos="554" userDrawn="1">
          <p15:clr>
            <a:srgbClr val="A4A3A4"/>
          </p15:clr>
        </p15:guide>
        <p15:guide id="8" orient="horz" pos="2436" userDrawn="1">
          <p15:clr>
            <a:srgbClr val="A4A3A4"/>
          </p15:clr>
        </p15:guide>
        <p15:guide id="9" pos="5261" userDrawn="1">
          <p15:clr>
            <a:srgbClr val="A4A3A4"/>
          </p15:clr>
        </p15:guide>
        <p15:guide id="10" pos="113" userDrawn="1">
          <p15:clr>
            <a:srgbClr val="A4A3A4"/>
          </p15:clr>
        </p15:guide>
        <p15:guide id="11" orient="horz" pos="100" userDrawn="1">
          <p15:clr>
            <a:srgbClr val="A4A3A4"/>
          </p15:clr>
        </p15:guide>
        <p15:guide id="12" orient="horz" pos="3140" userDrawn="1">
          <p15:clr>
            <a:srgbClr val="A4A3A4"/>
          </p15:clr>
        </p15:guide>
        <p15:guide id="13" pos="564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3B8D"/>
    <a:srgbClr val="030101"/>
    <a:srgbClr val="00AEEF"/>
    <a:srgbClr val="77777A"/>
    <a:srgbClr val="FFC20E"/>
    <a:srgbClr val="EB5624"/>
    <a:srgbClr val="2D2926"/>
    <a:srgbClr val="9E5135"/>
    <a:srgbClr val="D8D1CA"/>
    <a:srgbClr val="80BD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21" autoAdjust="0"/>
    <p:restoredTop sz="85254" autoAdjust="0"/>
  </p:normalViewPr>
  <p:slideViewPr>
    <p:cSldViewPr snapToGrid="0" snapToObjects="1" showGuides="1">
      <p:cViewPr varScale="1">
        <p:scale>
          <a:sx n="83" d="100"/>
          <a:sy n="83" d="100"/>
        </p:scale>
        <p:origin x="586" y="67"/>
      </p:cViewPr>
      <p:guideLst>
        <p:guide pos="340"/>
        <p:guide orient="horz" pos="554"/>
        <p:guide orient="horz" pos="2436"/>
        <p:guide pos="5261"/>
        <p:guide pos="113"/>
        <p:guide orient="horz" pos="100"/>
        <p:guide orient="horz" pos="3140"/>
        <p:guide pos="564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4604162561890599E-2"/>
          <c:y val="0.20590472068775001"/>
          <c:w val="0.43531940709787298"/>
          <c:h val="0.6652156236116909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Количество детей</c:v>
                </c:pt>
              </c:strCache>
            </c:strRef>
          </c:tx>
          <c:spPr>
            <a:scene3d>
              <a:camera prst="orthographicFront"/>
              <a:lightRig rig="brightRoom" dir="t"/>
            </a:scene3d>
            <a:sp3d prstMaterial="flat">
              <a:contourClr>
                <a:srgbClr val="000000"/>
              </a:contourClr>
            </a:sp3d>
          </c:spPr>
          <c:dPt>
            <c:idx val="0"/>
            <c:bubble3D val="0"/>
            <c:spPr>
              <a:solidFill>
                <a:srgbClr val="FFC20E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2"/>
            <c:bubble3D val="0"/>
            <c:spPr>
              <a:solidFill>
                <a:srgbClr val="EB562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3"/>
            <c:bubble3D val="0"/>
            <c:spPr>
              <a:solidFill>
                <a:srgbClr val="00AEEF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6"/>
            <c:bubble3D val="0"/>
            <c:spPr>
              <a:solidFill>
                <a:schemeClr val="bg1"/>
              </a:solidFill>
              <a:ln>
                <a:noFill/>
              </a:ln>
              <a:effectLst>
                <a:outerShdw dir="2700000" algn="ctr" rotWithShape="0">
                  <a:schemeClr val="bg1"/>
                </a:outerShdw>
              </a:effectLst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Pt>
            <c:idx val="7"/>
            <c:bubble3D val="0"/>
            <c:spPr>
              <a:solidFill>
                <a:srgbClr val="77777A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</c:dPt>
          <c:dLbls>
            <c:dLbl>
              <c:idx val="2"/>
              <c:layout>
                <c:manualLayout>
                  <c:x val="3.9576939923087702E-2"/>
                  <c:y val="9.8587745582634292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2.7949516163393502E-3"/>
                  <c:y val="-3.092655997958710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8.88183773010961E-3"/>
                  <c:y val="6.7478572255296803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Sheet1!$A$2:$A$9</c:f>
              <c:strCache>
                <c:ptCount val="8"/>
                <c:pt idx="0">
                  <c:v>Детские дома</c:v>
                </c:pt>
                <c:pt idx="1">
                  <c:v>Школы-интернаты для детей-сирот и детей, оставшихся без попечения родителей</c:v>
                </c:pt>
                <c:pt idx="2">
                  <c:v>Санаторные школы-интернаты</c:v>
                </c:pt>
                <c:pt idx="3">
                  <c:v>Специальные образовательные школы-интернаты и вспомогательные школы-интернаты</c:v>
                </c:pt>
                <c:pt idx="4">
                  <c:v>Детские деревни (городки)</c:v>
                </c:pt>
                <c:pt idx="5">
                  <c:v>Детские социальные приюты</c:v>
                </c:pt>
                <c:pt idx="6">
                  <c:v>Дома-интернаты для детей с инвалидностью и/или особенностями психофизического развития</c:v>
                </c:pt>
                <c:pt idx="7">
                  <c:v>Дома ребенка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110</c:v>
                </c:pt>
                <c:pt idx="1">
                  <c:v>2</c:v>
                </c:pt>
                <c:pt idx="2">
                  <c:v>24</c:v>
                </c:pt>
                <c:pt idx="3">
                  <c:v>1701</c:v>
                </c:pt>
                <c:pt idx="4">
                  <c:v>16</c:v>
                </c:pt>
                <c:pt idx="5">
                  <c:v>12</c:v>
                </c:pt>
                <c:pt idx="6">
                  <c:v>685</c:v>
                </c:pt>
                <c:pt idx="7">
                  <c:v>130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4418618365813898"/>
          <c:y val="2.41446286388982E-2"/>
          <c:w val="0.44042776065513101"/>
          <c:h val="0.9654650020068540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xmlns="" id="{849A8FA5-47AE-D543-94A9-58BE26B5714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5348"/>
          </a:xfrm>
          <a:prstGeom prst="rect">
            <a:avLst/>
          </a:prstGeom>
        </p:spPr>
        <p:txBody>
          <a:bodyPr vert="horz" lIns="91428" tIns="45715" rIns="91428" bIns="45715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xmlns="" id="{7CA3E159-33CB-3448-973C-7D3A86FD1BE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28" tIns="45715" rIns="91428" bIns="45715" rtlCol="0"/>
          <a:lstStyle>
            <a:lvl1pPr algn="r">
              <a:defRPr sz="1200"/>
            </a:lvl1pPr>
          </a:lstStyle>
          <a:p>
            <a:fld id="{04AD9BFC-CC17-9749-91A1-55D3183A4DC4}" type="datetimeFigureOut">
              <a:t>9/11/2019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E10F4C52-CC25-EB4C-AD08-BC8EB8BC841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377317"/>
            <a:ext cx="2945659" cy="495347"/>
          </a:xfrm>
          <a:prstGeom prst="rect">
            <a:avLst/>
          </a:prstGeom>
        </p:spPr>
        <p:txBody>
          <a:bodyPr vert="horz" lIns="91428" tIns="45715" rIns="91428" bIns="45715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xmlns="" id="{D4283EE8-E401-6E41-90CE-4C51571CE90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377317"/>
            <a:ext cx="2945659" cy="495347"/>
          </a:xfrm>
          <a:prstGeom prst="rect">
            <a:avLst/>
          </a:prstGeom>
        </p:spPr>
        <p:txBody>
          <a:bodyPr vert="horz" lIns="91428" tIns="45715" rIns="91428" bIns="45715" rtlCol="0" anchor="b"/>
          <a:lstStyle>
            <a:lvl1pPr algn="r">
              <a:defRPr sz="1200"/>
            </a:lvl1pPr>
          </a:lstStyle>
          <a:p>
            <a:fld id="{443ABB8F-2E57-AC4C-9A4D-9E2571940691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119907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5348"/>
          </a:xfrm>
          <a:prstGeom prst="rect">
            <a:avLst/>
          </a:prstGeom>
        </p:spPr>
        <p:txBody>
          <a:bodyPr vert="horz" lIns="91428" tIns="45715" rIns="91428" bIns="457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28" tIns="45715" rIns="91428" bIns="45715" rtlCol="0"/>
          <a:lstStyle>
            <a:lvl1pPr algn="r">
              <a:defRPr sz="1200"/>
            </a:lvl1pPr>
          </a:lstStyle>
          <a:p>
            <a:fld id="{DAB3B18D-59C2-934C-AB88-2F19D843FB48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33488"/>
            <a:ext cx="5924550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8" tIns="45715" rIns="91428" bIns="4571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51220"/>
            <a:ext cx="5438140" cy="3887361"/>
          </a:xfrm>
          <a:prstGeom prst="rect">
            <a:avLst/>
          </a:prstGeom>
        </p:spPr>
        <p:txBody>
          <a:bodyPr vert="horz" lIns="91428" tIns="45715" rIns="91428" bIns="45715" rtlCol="0"/>
          <a:lstStyle/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377317"/>
            <a:ext cx="2945659" cy="495347"/>
          </a:xfrm>
          <a:prstGeom prst="rect">
            <a:avLst/>
          </a:prstGeom>
        </p:spPr>
        <p:txBody>
          <a:bodyPr vert="horz" lIns="91428" tIns="45715" rIns="91428" bIns="457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7317"/>
            <a:ext cx="2945659" cy="495347"/>
          </a:xfrm>
          <a:prstGeom prst="rect">
            <a:avLst/>
          </a:prstGeom>
        </p:spPr>
        <p:txBody>
          <a:bodyPr vert="horz" lIns="91428" tIns="45715" rIns="91428" bIns="45715" rtlCol="0" anchor="b"/>
          <a:lstStyle>
            <a:lvl1pPr algn="r">
              <a:defRPr sz="1200"/>
            </a:lvl1pPr>
          </a:lstStyle>
          <a:p>
            <a:fld id="{5AB95E1F-0E16-9041-B7F2-F780B1DFE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20990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95E1F-0E16-9041-B7F2-F780B1DFEBE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6919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95E1F-0E16-9041-B7F2-F780B1DFEBE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5454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95E1F-0E16-9041-B7F2-F780B1DFEBE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650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95E1F-0E16-9041-B7F2-F780B1DFEBE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6218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95E1F-0E16-9041-B7F2-F780B1DFEBE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148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B95E1F-0E16-9041-B7F2-F780B1DFEBE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7449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95E1F-0E16-9041-B7F2-F780B1DFEBE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544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95E1F-0E16-9041-B7F2-F780B1DFEBE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0615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2F8101-375D-419D-9326-EAD1A97AF49F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ru-RU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81075" y="4343400"/>
            <a:ext cx="4895850" cy="4549775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CA" dirty="0" smtClean="0"/>
          </a:p>
        </p:txBody>
      </p:sp>
    </p:spTree>
    <p:extLst>
      <p:ext uri="{BB962C8B-B14F-4D97-AF65-F5344CB8AC3E}">
        <p14:creationId xmlns:p14="http://schemas.microsoft.com/office/powerpoint/2010/main" val="22475050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95E1F-0E16-9041-B7F2-F780B1DFEBE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1079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95E1F-0E16-9041-B7F2-F780B1DFEBE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846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1A679-3F94-4A43-9A91-4EC40EA337FA}" type="datetime1">
              <a:rPr lang="de-CH"/>
              <a:t>11.09.2019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306C9-9015-2443-9079-7DD3ECAFD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415483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dirty="0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1A679-3F94-4A43-9A91-4EC40EA337FA}" type="datetime1">
              <a:rPr lang="de-CH"/>
              <a:t>11.09.2019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306C9-9015-2443-9079-7DD3ECAFD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12379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de-DE" dirty="0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1A679-3F94-4A43-9A91-4EC40EA337FA}" type="datetime1">
              <a:rPr lang="de-CH"/>
              <a:t>11.09.2019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306C9-9015-2443-9079-7DD3ECAFD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335296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1A679-3F94-4A43-9A91-4EC40EA337FA}" type="datetime1">
              <a:rPr lang="de-CH"/>
              <a:t>11.09.2019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306C9-9015-2443-9079-7DD3ECAFD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02771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1A679-3F94-4A43-9A91-4EC40EA337FA}" type="datetime1">
              <a:rPr lang="de-CH"/>
              <a:t>11.09.2019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306C9-9015-2443-9079-7DD3ECAFD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532521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de-DE" dirty="0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de-DE" dirty="0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1A679-3F94-4A43-9A91-4EC40EA337FA}" type="datetime1">
              <a:rPr lang="de-CH"/>
              <a:t>11.09.2019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306C9-9015-2443-9079-7DD3ECAFD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79275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 dirty="0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de-DE" dirty="0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 dirty="0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de-DE" dirty="0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1A679-3F94-4A43-9A91-4EC40EA337FA}" type="datetime1">
              <a:rPr lang="de-CH"/>
              <a:t>11.09.2019</a:t>
            </a:fld>
            <a:endParaRPr lang="de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306C9-9015-2443-9079-7DD3ECAFD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705721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1A679-3F94-4A43-9A91-4EC40EA337FA}" type="datetime1">
              <a:rPr lang="de-CH"/>
              <a:t>11.09.2019</a:t>
            </a:fld>
            <a:endParaRPr lang="de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306C9-9015-2443-9079-7DD3ECAFD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882536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610806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 dirty="0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 dirty="0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1A679-3F94-4A43-9A91-4EC40EA337FA}" type="datetime1">
              <a:rPr lang="de-CH"/>
              <a:t>11.09.2019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306C9-9015-2443-9079-7DD3ECAFD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88709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e-DE" dirty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 dirty="0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1A679-3F94-4A43-9A91-4EC40EA337FA}" type="datetime1">
              <a:rPr lang="de-CH"/>
              <a:t>11.09.2019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306C9-9015-2443-9079-7DD3ECAFD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709653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01A679-3F94-4A43-9A91-4EC40EA337FA}" type="datetime1">
              <a:rPr lang="de-CH"/>
              <a:t>11.09.2019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306C9-9015-2443-9079-7DD3ECAFD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990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emf"/><Relationship Id="rId5" Type="http://schemas.openxmlformats.org/officeDocument/2006/relationships/image" Target="../media/image3.jpe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386715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539750" y="3496464"/>
            <a:ext cx="3810683" cy="35481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indent="0" algn="l" defTabSz="685800" rtl="0" eaLnBrk="1" latinLnBrk="0" hangingPunct="1">
              <a:buNone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12 сентября 2019</a:t>
            </a:r>
            <a:endParaRPr lang="fr-CH" sz="1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9695450D-BA38-8B40-8774-B756CF51AFC3}"/>
              </a:ext>
            </a:extLst>
          </p:cNvPr>
          <p:cNvSpPr/>
          <p:nvPr/>
        </p:nvSpPr>
        <p:spPr>
          <a:xfrm rot="5400000">
            <a:off x="7860892" y="1092096"/>
            <a:ext cx="2077278" cy="220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>
                    <a:alpha val="50000"/>
                  </a:schemeClr>
                </a:solidFill>
              </a:rPr>
              <a:t>© UNICEF/UN0213863/</a:t>
            </a:r>
            <a:r>
              <a:rPr lang="en-US" sz="800" dirty="0" err="1">
                <a:solidFill>
                  <a:schemeClr val="bg1">
                    <a:alpha val="50000"/>
                  </a:schemeClr>
                </a:solidFill>
              </a:rPr>
              <a:t>Filippov</a:t>
            </a:r>
            <a:endParaRPr lang="en-US" sz="800" dirty="0">
              <a:solidFill>
                <a:schemeClr val="bg1">
                  <a:alpha val="50000"/>
                </a:schemeClr>
              </a:solidFill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xmlns="" id="{91866167-145C-F243-8971-613264457C1A}"/>
              </a:ext>
            </a:extLst>
          </p:cNvPr>
          <p:cNvSpPr txBox="1"/>
          <p:nvPr/>
        </p:nvSpPr>
        <p:spPr>
          <a:xfrm>
            <a:off x="-330200" y="260350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267D0C7C-BF89-FB4A-B8A8-505AC6808722}"/>
              </a:ext>
            </a:extLst>
          </p:cNvPr>
          <p:cNvSpPr txBox="1">
            <a:spLocks/>
          </p:cNvSpPr>
          <p:nvPr/>
        </p:nvSpPr>
        <p:spPr>
          <a:xfrm>
            <a:off x="83890" y="4035130"/>
            <a:ext cx="6839587" cy="1108370"/>
          </a:xfrm>
          <a:prstGeom prst="rect">
            <a:avLst/>
          </a:prstGeom>
        </p:spPr>
        <p:txBody>
          <a:bodyPr lIns="0" tIns="0" rIns="0" bIns="0" anchor="t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rgbClr val="0099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ru-RU" sz="2400" b="1" dirty="0" smtClean="0">
                <a:solidFill>
                  <a:srgbClr val="283B8D"/>
                </a:solidFill>
                <a:latin typeface="Arial" charset="0"/>
                <a:ea typeface="Arial" charset="0"/>
                <a:cs typeface="Arial" charset="0"/>
              </a:rPr>
              <a:t>Социальный патронат семей, воспитывающих детей с инвалидностью</a:t>
            </a:r>
          </a:p>
          <a:p>
            <a:pPr>
              <a:spcAft>
                <a:spcPts val="600"/>
              </a:spcAft>
            </a:pPr>
            <a:r>
              <a:rPr lang="ru-RU" sz="1400" dirty="0" err="1" smtClean="0">
                <a:solidFill>
                  <a:srgbClr val="283B8D"/>
                </a:solidFill>
                <a:latin typeface="Arial" charset="0"/>
                <a:ea typeface="Arial" charset="0"/>
                <a:cs typeface="Arial" charset="0"/>
              </a:rPr>
              <a:t>Габриэлла</a:t>
            </a:r>
            <a:r>
              <a:rPr lang="ru-RU" sz="1400" dirty="0" smtClean="0">
                <a:solidFill>
                  <a:srgbClr val="283B8D"/>
                </a:solidFill>
                <a:latin typeface="Arial" charset="0"/>
                <a:ea typeface="Arial" charset="0"/>
                <a:cs typeface="Arial" charset="0"/>
              </a:rPr>
              <a:t> Акимова, заместитель Представителя ЮНИСЕФ</a:t>
            </a:r>
            <a:endParaRPr lang="fr-CH" sz="1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fr-CH" sz="2000" dirty="0">
              <a:solidFill>
                <a:srgbClr val="283B8D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923457" y="0"/>
            <a:ext cx="1435608" cy="1435608"/>
            <a:chOff x="6923457" y="0"/>
            <a:chExt cx="1435608" cy="1435608"/>
          </a:xfrm>
        </p:grpSpPr>
        <p:sp>
          <p:nvSpPr>
            <p:cNvPr id="3" name="Rectangle 2"/>
            <p:cNvSpPr/>
            <p:nvPr/>
          </p:nvSpPr>
          <p:spPr>
            <a:xfrm>
              <a:off x="6923457" y="0"/>
              <a:ext cx="1435608" cy="1435608"/>
            </a:xfrm>
            <a:prstGeom prst="rect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0595" y="767178"/>
              <a:ext cx="1241331" cy="620666"/>
            </a:xfrm>
            <a:prstGeom prst="rect">
              <a:avLst/>
            </a:prstGeom>
          </p:spPr>
        </p:pic>
      </p:grpSp>
      <p:pic>
        <p:nvPicPr>
          <p:cNvPr id="18" name="Picture 17" descr="JPG_rus.jpg"/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3477" y="1630502"/>
            <a:ext cx="1435588" cy="3030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6803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9695450D-BA38-8B40-8774-B756CF51AFC3}"/>
              </a:ext>
            </a:extLst>
          </p:cNvPr>
          <p:cNvSpPr/>
          <p:nvPr/>
        </p:nvSpPr>
        <p:spPr>
          <a:xfrm rot="5400000">
            <a:off x="7860892" y="1092096"/>
            <a:ext cx="2077278" cy="220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>
                    <a:alpha val="50000"/>
                  </a:schemeClr>
                </a:solidFill>
              </a:rPr>
              <a:t>© UNICEF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E789E45A-474C-3A4A-B6BC-D683A155BF3D}"/>
              </a:ext>
            </a:extLst>
          </p:cNvPr>
          <p:cNvSpPr txBox="1">
            <a:spLocks/>
          </p:cNvSpPr>
          <p:nvPr/>
        </p:nvSpPr>
        <p:spPr>
          <a:xfrm>
            <a:off x="553818" y="561661"/>
            <a:ext cx="7798021" cy="596020"/>
          </a:xfrm>
          <a:prstGeom prst="rect">
            <a:avLst/>
          </a:prstGeom>
        </p:spPr>
        <p:txBody>
          <a:bodyPr lIns="0" tIns="0" rIns="0" bIns="0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rgbClr val="0099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>
                <a:solidFill>
                  <a:srgbClr val="00AEEF"/>
                </a:solidFill>
                <a:latin typeface="Arial" charset="0"/>
                <a:ea typeface="Arial" charset="0"/>
                <a:cs typeface="Arial" charset="0"/>
              </a:rPr>
              <a:t>Приоритеты на следующем </a:t>
            </a:r>
            <a:r>
              <a:rPr lang="ru-RU" sz="3000" b="1" dirty="0" smtClean="0">
                <a:solidFill>
                  <a:srgbClr val="00AEEF"/>
                </a:solidFill>
                <a:latin typeface="Arial" charset="0"/>
                <a:ea typeface="Arial" charset="0"/>
                <a:cs typeface="Arial" charset="0"/>
              </a:rPr>
              <a:t>этапе</a:t>
            </a:r>
            <a:endParaRPr lang="en-US" sz="3000" b="1" dirty="0">
              <a:solidFill>
                <a:srgbClr val="00AEE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53818" y="1257329"/>
            <a:ext cx="7827866" cy="3192164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1600" dirty="0">
                <a:solidFill>
                  <a:srgbClr val="030101"/>
                </a:solidFill>
                <a:latin typeface="Arial" charset="0"/>
                <a:ea typeface="Arial" charset="0"/>
                <a:cs typeface="Arial" charset="0"/>
              </a:rPr>
              <a:t>Законодательное закрепление разработанных алгоритмов/механизмов социального сопровождения </a:t>
            </a:r>
            <a:r>
              <a:rPr lang="ru-RU" sz="1600" dirty="0" smtClean="0">
                <a:solidFill>
                  <a:srgbClr val="030101"/>
                </a:solidFill>
                <a:latin typeface="Arial" charset="0"/>
                <a:ea typeface="Arial" charset="0"/>
                <a:cs typeface="Arial" charset="0"/>
              </a:rPr>
              <a:t>семей, воспитывающих детей с инвалидностью/ведение случая;</a:t>
            </a:r>
            <a:endParaRPr lang="ru-RU" sz="1600" dirty="0">
              <a:solidFill>
                <a:srgbClr val="03010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00000"/>
              </a:lnSpc>
            </a:pPr>
            <a:r>
              <a:rPr lang="ru-RU" sz="1600" dirty="0" smtClean="0">
                <a:solidFill>
                  <a:srgbClr val="030101"/>
                </a:solidFill>
                <a:latin typeface="Arial" charset="0"/>
                <a:ea typeface="Arial" charset="0"/>
                <a:cs typeface="Arial" charset="0"/>
              </a:rPr>
              <a:t>Распространение </a:t>
            </a:r>
            <a:r>
              <a:rPr lang="ru-RU" sz="1600" dirty="0">
                <a:solidFill>
                  <a:srgbClr val="030101"/>
                </a:solidFill>
                <a:latin typeface="Arial" charset="0"/>
                <a:ea typeface="Arial" charset="0"/>
                <a:cs typeface="Arial" charset="0"/>
              </a:rPr>
              <a:t>опыта на другие области (Брестская и </a:t>
            </a:r>
            <a:r>
              <a:rPr lang="ru-RU" sz="1600" dirty="0" smtClean="0">
                <a:solidFill>
                  <a:srgbClr val="030101"/>
                </a:solidFill>
                <a:latin typeface="Arial" charset="0"/>
                <a:ea typeface="Arial" charset="0"/>
                <a:cs typeface="Arial" charset="0"/>
              </a:rPr>
              <a:t>Витебская области), продолжение работы в Гомельской области; </a:t>
            </a:r>
            <a:r>
              <a:rPr lang="en-US" sz="1600" dirty="0" smtClean="0">
                <a:solidFill>
                  <a:srgbClr val="03010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ru-RU" sz="1600" dirty="0">
              <a:solidFill>
                <a:srgbClr val="03010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00000"/>
              </a:lnSpc>
            </a:pPr>
            <a:r>
              <a:rPr lang="ru-RU" sz="1600" dirty="0" smtClean="0">
                <a:solidFill>
                  <a:srgbClr val="030101"/>
                </a:solidFill>
                <a:latin typeface="Arial" charset="0"/>
                <a:ea typeface="Arial" charset="0"/>
                <a:cs typeface="Arial" charset="0"/>
              </a:rPr>
              <a:t>Разработка единого алгоритма  вывода детей из </a:t>
            </a:r>
            <a:r>
              <a:rPr lang="ru-RU" sz="1600" dirty="0" err="1" smtClean="0">
                <a:solidFill>
                  <a:srgbClr val="030101"/>
                </a:solidFill>
                <a:latin typeface="Arial" charset="0"/>
                <a:ea typeface="Arial" charset="0"/>
                <a:cs typeface="Arial" charset="0"/>
              </a:rPr>
              <a:t>интернатного</a:t>
            </a:r>
            <a:r>
              <a:rPr lang="ru-RU" sz="1600" dirty="0" smtClean="0">
                <a:solidFill>
                  <a:srgbClr val="030101"/>
                </a:solidFill>
                <a:latin typeface="Arial" charset="0"/>
                <a:ea typeface="Arial" charset="0"/>
                <a:cs typeface="Arial" charset="0"/>
              </a:rPr>
              <a:t> учреждения (анализ контингента, семейное устройство, работа с биологической и приемной семьей, социальное сопровождение семей, воспитывающих детей с </a:t>
            </a:r>
            <a:r>
              <a:rPr lang="ru-RU" sz="1600" dirty="0" err="1" smtClean="0">
                <a:solidFill>
                  <a:srgbClr val="030101"/>
                </a:solidFill>
                <a:latin typeface="Arial" charset="0"/>
                <a:ea typeface="Arial" charset="0"/>
                <a:cs typeface="Arial" charset="0"/>
              </a:rPr>
              <a:t>ивалидностью</a:t>
            </a:r>
            <a:r>
              <a:rPr lang="ru-RU" sz="1600" dirty="0" smtClean="0">
                <a:solidFill>
                  <a:srgbClr val="030101"/>
                </a:solidFill>
                <a:latin typeface="Arial" charset="0"/>
                <a:ea typeface="Arial" charset="0"/>
                <a:cs typeface="Arial" charset="0"/>
              </a:rPr>
              <a:t>);</a:t>
            </a:r>
            <a:endParaRPr lang="ru-RU" sz="1600" dirty="0">
              <a:solidFill>
                <a:srgbClr val="03010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00000"/>
              </a:lnSpc>
            </a:pPr>
            <a:r>
              <a:rPr lang="ru-RU" sz="1600" dirty="0">
                <a:solidFill>
                  <a:srgbClr val="030101"/>
                </a:solidFill>
                <a:latin typeface="Arial" charset="0"/>
                <a:ea typeface="Arial" charset="0"/>
                <a:cs typeface="Arial" charset="0"/>
              </a:rPr>
              <a:t>Укрепление межведомственного </a:t>
            </a:r>
            <a:r>
              <a:rPr lang="ru-RU" sz="1600" dirty="0" smtClean="0">
                <a:solidFill>
                  <a:srgbClr val="030101"/>
                </a:solidFill>
                <a:latin typeface="Arial" charset="0"/>
                <a:ea typeface="Arial" charset="0"/>
                <a:cs typeface="Arial" charset="0"/>
              </a:rPr>
              <a:t>взаимодействия</a:t>
            </a:r>
            <a:r>
              <a:rPr lang="en-US" sz="1600" dirty="0" smtClean="0">
                <a:solidFill>
                  <a:srgbClr val="030101"/>
                </a:solidFill>
                <a:latin typeface="Arial" charset="0"/>
                <a:ea typeface="Arial" charset="0"/>
                <a:cs typeface="Arial" charset="0"/>
              </a:rPr>
              <a:t> – </a:t>
            </a:r>
            <a:r>
              <a:rPr lang="ru-RU" sz="1600" dirty="0" smtClean="0">
                <a:solidFill>
                  <a:srgbClr val="030101"/>
                </a:solidFill>
                <a:latin typeface="Arial" charset="0"/>
                <a:ea typeface="Arial" charset="0"/>
                <a:cs typeface="Arial" charset="0"/>
              </a:rPr>
              <a:t>создание/поддержка деятельности межведомственной рабочей группы на национальном уровне, координация усилий на региональном уровне  </a:t>
            </a:r>
            <a:endParaRPr lang="en-US" altLang="en-US" sz="1600" dirty="0">
              <a:solidFill>
                <a:srgbClr val="03010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68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CD997F7-BC47-B247-BCDE-C100418B4892}"/>
              </a:ext>
            </a:extLst>
          </p:cNvPr>
          <p:cNvSpPr/>
          <p:nvPr/>
        </p:nvSpPr>
        <p:spPr>
          <a:xfrm rot="5400000">
            <a:off x="7038669" y="1452332"/>
            <a:ext cx="1557959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dirty="0">
                <a:solidFill>
                  <a:schemeClr val="bg1">
                    <a:alpha val="50000"/>
                  </a:schemeClr>
                </a:solidFill>
              </a:rPr>
              <a:t>© UNICEF/UN0216132/Volpe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00942"/>
            <a:ext cx="9144000" cy="6096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44714" y="504075"/>
            <a:ext cx="41746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283B8D"/>
                </a:solidFill>
                <a:latin typeface="Arial" charset="0"/>
                <a:ea typeface="Arial" charset="0"/>
                <a:cs typeface="Arial" charset="0"/>
              </a:rPr>
              <a:t>Спасибо за внимание!</a:t>
            </a:r>
            <a:endParaRPr lang="en-US" sz="2400" dirty="0">
              <a:solidFill>
                <a:srgbClr val="283B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09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xmlns="" id="{3BF40E5F-148F-1842-9EC5-6704E4F5E11E}"/>
              </a:ext>
            </a:extLst>
          </p:cNvPr>
          <p:cNvSpPr txBox="1">
            <a:spLocks/>
          </p:cNvSpPr>
          <p:nvPr/>
        </p:nvSpPr>
        <p:spPr>
          <a:xfrm>
            <a:off x="595745" y="464127"/>
            <a:ext cx="8363697" cy="3484418"/>
          </a:xfrm>
          <a:prstGeom prst="rect">
            <a:avLst/>
          </a:prstGeom>
        </p:spPr>
        <p:txBody>
          <a:bodyPr lIns="0" tIns="0" rIns="0" bIns="0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rgbClr val="0099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00AEEF"/>
                </a:solidFill>
                <a:latin typeface="Arial" charset="0"/>
                <a:ea typeface="Arial" charset="0"/>
                <a:cs typeface="Arial" charset="0"/>
              </a:rPr>
              <a:t>Реализация права </a:t>
            </a:r>
            <a:r>
              <a:rPr lang="ru-RU" sz="3200" b="1" dirty="0" smtClean="0">
                <a:solidFill>
                  <a:srgbClr val="00AEEF"/>
                </a:solidFill>
                <a:latin typeface="Arial" charset="0"/>
                <a:ea typeface="Arial" charset="0"/>
                <a:cs typeface="Arial" charset="0"/>
              </a:rPr>
              <a:t>ребенка </a:t>
            </a:r>
            <a:r>
              <a:rPr lang="ru-RU" sz="3200" b="1" dirty="0">
                <a:solidFill>
                  <a:srgbClr val="00AEEF"/>
                </a:solidFill>
                <a:latin typeface="Arial" charset="0"/>
                <a:ea typeface="Arial" charset="0"/>
                <a:cs typeface="Arial" charset="0"/>
              </a:rPr>
              <a:t>на проживание в </a:t>
            </a:r>
            <a:r>
              <a:rPr lang="ru-RU" sz="3200" b="1" dirty="0" smtClean="0">
                <a:solidFill>
                  <a:srgbClr val="00AEEF"/>
                </a:solidFill>
                <a:latin typeface="Arial" charset="0"/>
                <a:ea typeface="Arial" charset="0"/>
                <a:cs typeface="Arial" charset="0"/>
              </a:rPr>
              <a:t>семейном </a:t>
            </a:r>
            <a:r>
              <a:rPr lang="ru-RU" sz="3200" b="1" dirty="0">
                <a:solidFill>
                  <a:srgbClr val="00AEEF"/>
                </a:solidFill>
                <a:latin typeface="Arial" charset="0"/>
                <a:ea typeface="Arial" charset="0"/>
                <a:cs typeface="Arial" charset="0"/>
              </a:rPr>
              <a:t>окружении </a:t>
            </a:r>
            <a:r>
              <a:rPr lang="ru-RU" sz="3200" b="1" dirty="0" smtClean="0">
                <a:solidFill>
                  <a:srgbClr val="00AEEF"/>
                </a:solidFill>
                <a:latin typeface="Arial" charset="0"/>
                <a:ea typeface="Arial" charset="0"/>
                <a:cs typeface="Arial" charset="0"/>
              </a:rPr>
              <a:t>- </a:t>
            </a:r>
            <a:r>
              <a:rPr lang="ru-RU" sz="3200" b="1" dirty="0">
                <a:solidFill>
                  <a:srgbClr val="00AEEF"/>
                </a:solidFill>
                <a:latin typeface="Arial" charset="0"/>
                <a:ea typeface="Arial" charset="0"/>
                <a:cs typeface="Arial" charset="0"/>
              </a:rPr>
              <a:t>приоритет </a:t>
            </a:r>
            <a:r>
              <a:rPr lang="ru-RU" sz="3200" b="1" dirty="0" err="1">
                <a:solidFill>
                  <a:srgbClr val="00AEEF"/>
                </a:solidFill>
                <a:latin typeface="Arial" charset="0"/>
                <a:ea typeface="Arial" charset="0"/>
                <a:cs typeface="Arial" charset="0"/>
              </a:rPr>
              <a:t>Страновой</a:t>
            </a:r>
            <a:r>
              <a:rPr lang="ru-RU" sz="3200" b="1" dirty="0">
                <a:solidFill>
                  <a:srgbClr val="00AEEF"/>
                </a:solidFill>
                <a:latin typeface="Arial" charset="0"/>
                <a:ea typeface="Arial" charset="0"/>
                <a:cs typeface="Arial" charset="0"/>
              </a:rPr>
              <a:t> Программы ЮНИСЕФ </a:t>
            </a:r>
            <a:r>
              <a:rPr lang="ru-RU" sz="3200" b="1" dirty="0" smtClean="0">
                <a:solidFill>
                  <a:srgbClr val="00AEEF"/>
                </a:solidFill>
                <a:latin typeface="Arial" charset="0"/>
                <a:ea typeface="Arial" charset="0"/>
                <a:cs typeface="Arial" charset="0"/>
              </a:rPr>
              <a:t>2016-2020</a:t>
            </a:r>
          </a:p>
          <a:p>
            <a:endParaRPr lang="ru-RU" sz="3200" b="1" dirty="0">
              <a:solidFill>
                <a:srgbClr val="00AEEF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ru-RU" sz="2800" b="1" dirty="0" smtClean="0">
                <a:solidFill>
                  <a:srgbClr val="030101"/>
                </a:solidFill>
                <a:latin typeface="Arial" charset="0"/>
                <a:ea typeface="Arial" charset="0"/>
                <a:cs typeface="Arial" charset="0"/>
              </a:rPr>
              <a:t>Дети с инвалидностью </a:t>
            </a:r>
            <a:endParaRPr lang="en-US" sz="2800" b="1" dirty="0" smtClean="0">
              <a:solidFill>
                <a:srgbClr val="030101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ru-RU" sz="2800" b="1" dirty="0" smtClean="0">
                <a:solidFill>
                  <a:srgbClr val="030101"/>
                </a:solidFill>
                <a:latin typeface="Arial" charset="0"/>
                <a:ea typeface="Arial" charset="0"/>
                <a:cs typeface="Arial" charset="0"/>
              </a:rPr>
              <a:t>в </a:t>
            </a:r>
            <a:r>
              <a:rPr lang="ru-RU" sz="2800" b="1" dirty="0" err="1" smtClean="0">
                <a:solidFill>
                  <a:srgbClr val="030101"/>
                </a:solidFill>
                <a:latin typeface="Arial" charset="0"/>
                <a:ea typeface="Arial" charset="0"/>
                <a:cs typeface="Arial" charset="0"/>
              </a:rPr>
              <a:t>интернатных</a:t>
            </a:r>
            <a:r>
              <a:rPr lang="ru-RU" sz="2800" b="1" dirty="0" smtClean="0">
                <a:solidFill>
                  <a:srgbClr val="030101"/>
                </a:solidFill>
                <a:latin typeface="Arial" charset="0"/>
                <a:ea typeface="Arial" charset="0"/>
                <a:cs typeface="Arial" charset="0"/>
              </a:rPr>
              <a:t> учреждениях - в центре внимания </a:t>
            </a:r>
            <a:endParaRPr lang="en-US" sz="2800" b="1" dirty="0">
              <a:solidFill>
                <a:srgbClr val="03010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90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9695450D-BA38-8B40-8774-B756CF51AFC3}"/>
              </a:ext>
            </a:extLst>
          </p:cNvPr>
          <p:cNvSpPr/>
          <p:nvPr/>
        </p:nvSpPr>
        <p:spPr>
          <a:xfrm rot="5400000">
            <a:off x="7860892" y="1092096"/>
            <a:ext cx="2077278" cy="220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>
                    <a:alpha val="50000"/>
                  </a:schemeClr>
                </a:solidFill>
              </a:rPr>
              <a:t>© UNICEF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762390BF-38CD-9542-AE9C-388A961F797F}"/>
              </a:ext>
            </a:extLst>
          </p:cNvPr>
          <p:cNvSpPr txBox="1">
            <a:spLocks/>
          </p:cNvSpPr>
          <p:nvPr/>
        </p:nvSpPr>
        <p:spPr>
          <a:xfrm>
            <a:off x="3756074" y="2503366"/>
            <a:ext cx="4595764" cy="878986"/>
          </a:xfrm>
          <a:prstGeom prst="rect">
            <a:avLst/>
          </a:prstGeom>
        </p:spPr>
        <p:txBody>
          <a:bodyPr lIns="0" tIns="0" rIns="0" bIns="0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rgbClr val="0099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CH" sz="3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Insert title of new </a:t>
            </a:r>
            <a:r>
              <a:rPr lang="fr-CH" sz="3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chapter on one or two lines here</a:t>
            </a:r>
            <a:endParaRPr lang="en-US" sz="3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7EF4DE1D-A955-404F-A1B8-497A7E541A83}"/>
              </a:ext>
            </a:extLst>
          </p:cNvPr>
          <p:cNvSpPr txBox="1">
            <a:spLocks/>
          </p:cNvSpPr>
          <p:nvPr/>
        </p:nvSpPr>
        <p:spPr>
          <a:xfrm>
            <a:off x="4192173" y="3438623"/>
            <a:ext cx="4159666" cy="731520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fr-CH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This is sample text. This space is provided to introduce your new chapter / section / topic. Try and not exceed beyond 2-3 sentences. </a:t>
            </a:r>
          </a:p>
          <a:p>
            <a:pPr marL="0" indent="0" algn="r">
              <a:lnSpc>
                <a:spcPct val="100000"/>
              </a:lnSpc>
              <a:buNone/>
            </a:pPr>
            <a:endParaRPr lang="fr-CH" sz="1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xmlns="" id="{AC7527AE-10B4-EF41-A446-72A77F189036}"/>
              </a:ext>
            </a:extLst>
          </p:cNvPr>
          <p:cNvSpPr/>
          <p:nvPr/>
        </p:nvSpPr>
        <p:spPr>
          <a:xfrm>
            <a:off x="1" y="0"/>
            <a:ext cx="9308572" cy="5143500"/>
          </a:xfrm>
          <a:prstGeom prst="rect">
            <a:avLst/>
          </a:prstGeom>
          <a:solidFill>
            <a:srgbClr val="283B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rgbClr val="00AEEF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E789E45A-474C-3A4A-B6BC-D683A155BF3D}"/>
              </a:ext>
            </a:extLst>
          </p:cNvPr>
          <p:cNvSpPr txBox="1">
            <a:spLocks/>
          </p:cNvSpPr>
          <p:nvPr/>
        </p:nvSpPr>
        <p:spPr>
          <a:xfrm>
            <a:off x="251854" y="154306"/>
            <a:ext cx="4890326" cy="634259"/>
          </a:xfrm>
          <a:prstGeom prst="rect">
            <a:avLst/>
          </a:prstGeom>
        </p:spPr>
        <p:txBody>
          <a:bodyPr lIns="0" tIns="0" rIns="0" bIns="0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rgbClr val="0099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Дети с инвалидностью в </a:t>
            </a:r>
            <a:r>
              <a:rPr lang="ru-RU" sz="2400" b="1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интернатных</a:t>
            </a:r>
            <a:r>
              <a:rPr lang="ru-RU" sz="24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учреждениях</a:t>
            </a:r>
            <a:endParaRPr lang="en-US" sz="24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1584891129"/>
              </p:ext>
            </p:extLst>
          </p:nvPr>
        </p:nvGraphicFramePr>
        <p:xfrm>
          <a:off x="1909823" y="163664"/>
          <a:ext cx="7054790" cy="48210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83862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64CA6BFD-645D-364E-823F-267A5DCBC27F}"/>
              </a:ext>
            </a:extLst>
          </p:cNvPr>
          <p:cNvSpPr txBox="1">
            <a:spLocks/>
          </p:cNvSpPr>
          <p:nvPr/>
        </p:nvSpPr>
        <p:spPr>
          <a:xfrm>
            <a:off x="539750" y="534206"/>
            <a:ext cx="5085546" cy="556003"/>
          </a:xfrm>
          <a:prstGeom prst="rect">
            <a:avLst/>
          </a:prstGeom>
        </p:spPr>
        <p:txBody>
          <a:bodyPr lIns="0" tIns="0" rIns="0" bIns="0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 err="1" smtClean="0">
                <a:solidFill>
                  <a:srgbClr val="00AEEF"/>
                </a:solidFill>
                <a:latin typeface="Arial" charset="0"/>
                <a:ea typeface="Arial" charset="0"/>
                <a:cs typeface="Arial" charset="0"/>
              </a:rPr>
              <a:t>Деинституционализация</a:t>
            </a:r>
            <a:endParaRPr lang="en-US" sz="3000" b="1" dirty="0">
              <a:solidFill>
                <a:srgbClr val="00AEE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547813" y="1452718"/>
            <a:ext cx="4754514" cy="2307277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fr-CH" sz="1200" dirty="0" err="1">
              <a:solidFill>
                <a:srgbClr val="030101"/>
              </a:solidFill>
              <a:ea typeface="Arial" charset="0"/>
              <a:cs typeface="Arial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284131" y="1160742"/>
            <a:ext cx="2160240" cy="1350150"/>
          </a:xfrm>
          <a:prstGeom prst="ellipse">
            <a:avLst/>
          </a:prstGeom>
          <a:noFill/>
          <a:ln w="19050">
            <a:solidFill>
              <a:srgbClr val="283B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030101"/>
                </a:solidFill>
              </a:rPr>
              <a:t>Профилактика попадания в </a:t>
            </a:r>
            <a:r>
              <a:rPr lang="ru-RU" sz="1400" dirty="0" err="1">
                <a:solidFill>
                  <a:srgbClr val="030101"/>
                </a:solidFill>
              </a:rPr>
              <a:t>интернатное</a:t>
            </a:r>
            <a:r>
              <a:rPr lang="ru-RU" sz="1400" dirty="0">
                <a:solidFill>
                  <a:srgbClr val="030101"/>
                </a:solidFill>
              </a:rPr>
              <a:t> учреждение</a:t>
            </a:r>
            <a:endParaRPr lang="en-US" sz="1400" dirty="0">
              <a:solidFill>
                <a:srgbClr val="03010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5823353" y="688872"/>
            <a:ext cx="1708697" cy="662880"/>
          </a:xfrm>
          <a:prstGeom prst="ellipse">
            <a:avLst/>
          </a:prstGeom>
          <a:solidFill>
            <a:schemeClr val="bg1"/>
          </a:solidFill>
          <a:ln w="19050">
            <a:solidFill>
              <a:srgbClr val="283B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030101"/>
                </a:solidFill>
              </a:rPr>
              <a:t>Вывод детей из ИУ</a:t>
            </a:r>
            <a:endParaRPr lang="en-US" sz="1200" dirty="0">
              <a:solidFill>
                <a:srgbClr val="030101"/>
              </a:solidFill>
            </a:endParaRPr>
          </a:p>
        </p:txBody>
      </p:sp>
      <p:sp>
        <p:nvSpPr>
          <p:cNvPr id="10" name="Action Button: Home 9">
            <a:hlinkClick r:id="" action="ppaction://hlinkshowjump?jump=firstslide" highlightClick="1"/>
          </p:cNvPr>
          <p:cNvSpPr/>
          <p:nvPr/>
        </p:nvSpPr>
        <p:spPr>
          <a:xfrm>
            <a:off x="4180080" y="2600850"/>
            <a:ext cx="983682" cy="880142"/>
          </a:xfrm>
          <a:prstGeom prst="actionButtonHome">
            <a:avLst/>
          </a:prstGeom>
          <a:solidFill>
            <a:schemeClr val="bg1"/>
          </a:solidFill>
          <a:ln w="19050"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2" name="Rounded Rectangle 11"/>
          <p:cNvSpPr/>
          <p:nvPr/>
        </p:nvSpPr>
        <p:spPr>
          <a:xfrm>
            <a:off x="840711" y="3181736"/>
            <a:ext cx="1434415" cy="760198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 w="19050">
            <a:solidFill>
              <a:srgbClr val="283B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030101"/>
                </a:solidFill>
              </a:rPr>
              <a:t>Укрепление </a:t>
            </a:r>
            <a:r>
              <a:rPr lang="ru-RU" sz="1200" dirty="0">
                <a:solidFill>
                  <a:srgbClr val="FF0000"/>
                </a:solidFill>
              </a:rPr>
              <a:t>биологической</a:t>
            </a:r>
            <a:r>
              <a:rPr lang="ru-RU" sz="1200" dirty="0">
                <a:solidFill>
                  <a:srgbClr val="030101"/>
                </a:solidFill>
              </a:rPr>
              <a:t> семьи</a:t>
            </a:r>
            <a:endParaRPr lang="en-US" sz="1200" dirty="0">
              <a:solidFill>
                <a:srgbClr val="03010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407507" y="3156857"/>
            <a:ext cx="1535201" cy="76019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83B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030101"/>
                </a:solidFill>
              </a:rPr>
              <a:t>Приемные семьи для детей с инвалидностью</a:t>
            </a:r>
            <a:endParaRPr lang="en-US" sz="1200" dirty="0">
              <a:solidFill>
                <a:srgbClr val="03010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218217" y="2057689"/>
            <a:ext cx="1386819" cy="84990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83B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13" dirty="0">
                <a:solidFill>
                  <a:srgbClr val="030101"/>
                </a:solidFill>
              </a:rPr>
              <a:t>Приемные семьи для детей </a:t>
            </a:r>
            <a:endParaRPr lang="ru-RU" sz="1013" dirty="0" smtClean="0">
              <a:solidFill>
                <a:srgbClr val="030101"/>
              </a:solidFill>
            </a:endParaRPr>
          </a:p>
          <a:p>
            <a:pPr algn="ctr"/>
            <a:r>
              <a:rPr lang="ru-RU" sz="1013" dirty="0" smtClean="0">
                <a:solidFill>
                  <a:srgbClr val="030101"/>
                </a:solidFill>
              </a:rPr>
              <a:t>с инвалидностью</a:t>
            </a:r>
            <a:endParaRPr lang="en-US" sz="1013" dirty="0">
              <a:solidFill>
                <a:srgbClr val="03010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822420" y="2066153"/>
            <a:ext cx="1496960" cy="84990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83B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13" dirty="0" smtClean="0">
                <a:solidFill>
                  <a:srgbClr val="030101"/>
                </a:solidFill>
              </a:rPr>
              <a:t>Воссоединение </a:t>
            </a:r>
            <a:r>
              <a:rPr lang="ru-RU" sz="1013" dirty="0">
                <a:solidFill>
                  <a:srgbClr val="030101"/>
                </a:solidFill>
              </a:rPr>
              <a:t>с </a:t>
            </a:r>
            <a:r>
              <a:rPr lang="ru-RU" sz="1013" dirty="0" smtClean="0">
                <a:solidFill>
                  <a:srgbClr val="030101"/>
                </a:solidFill>
              </a:rPr>
              <a:t>биологической </a:t>
            </a:r>
            <a:r>
              <a:rPr lang="ru-RU" sz="1013" dirty="0">
                <a:solidFill>
                  <a:srgbClr val="030101"/>
                </a:solidFill>
              </a:rPr>
              <a:t>семьей </a:t>
            </a:r>
            <a:endParaRPr lang="en-US" sz="1013" dirty="0">
              <a:solidFill>
                <a:srgbClr val="03010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749053" y="1566578"/>
            <a:ext cx="1944215" cy="363933"/>
          </a:xfrm>
          <a:prstGeom prst="rect">
            <a:avLst/>
          </a:prstGeom>
          <a:solidFill>
            <a:schemeClr val="bg1"/>
          </a:solidFill>
          <a:ln w="19050"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00AEEF"/>
                </a:solidFill>
              </a:rPr>
              <a:t>Анализ контингента</a:t>
            </a:r>
            <a:endParaRPr lang="en-US" sz="1200" b="1" dirty="0">
              <a:solidFill>
                <a:srgbClr val="00AEEF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045720" y="2999384"/>
            <a:ext cx="1647548" cy="89625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83B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030101"/>
                </a:solidFill>
              </a:rPr>
              <a:t>Подготовка к </a:t>
            </a:r>
            <a:r>
              <a:rPr lang="ru-RU" sz="1200" dirty="0" smtClean="0">
                <a:solidFill>
                  <a:srgbClr val="030101"/>
                </a:solidFill>
              </a:rPr>
              <a:t>самостоятельному проживанию</a:t>
            </a:r>
            <a:endParaRPr lang="en-US" sz="1200" dirty="0">
              <a:solidFill>
                <a:srgbClr val="030101"/>
              </a:solidFill>
            </a:endParaRPr>
          </a:p>
        </p:txBody>
      </p:sp>
      <p:sp>
        <p:nvSpPr>
          <p:cNvPr id="19" name="Left Brace 18"/>
          <p:cNvSpPr/>
          <p:nvPr/>
        </p:nvSpPr>
        <p:spPr>
          <a:xfrm rot="16200000">
            <a:off x="2256364" y="2860636"/>
            <a:ext cx="215774" cy="2395418"/>
          </a:xfrm>
          <a:prstGeom prst="leftBrace">
            <a:avLst/>
          </a:prstGeom>
          <a:ln w="19050">
            <a:solidFill>
              <a:srgbClr val="283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0" name="Rounded Rectangle 19"/>
          <p:cNvSpPr/>
          <p:nvPr/>
        </p:nvSpPr>
        <p:spPr>
          <a:xfrm>
            <a:off x="1288569" y="4285001"/>
            <a:ext cx="2151363" cy="42516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00AEEF"/>
                </a:solidFill>
              </a:rPr>
              <a:t>СИСТЕМА ПОДДЕРЖКИ</a:t>
            </a:r>
            <a:endParaRPr lang="en-US" sz="1200" b="1" dirty="0">
              <a:solidFill>
                <a:srgbClr val="00AEEF"/>
              </a:solidFill>
            </a:endParaRPr>
          </a:p>
        </p:txBody>
      </p:sp>
      <p:cxnSp>
        <p:nvCxnSpPr>
          <p:cNvPr id="21" name="Straight Arrow Connector 20"/>
          <p:cNvCxnSpPr>
            <a:stCxn id="8" idx="4"/>
            <a:endCxn id="12" idx="0"/>
          </p:cNvCxnSpPr>
          <p:nvPr/>
        </p:nvCxnSpPr>
        <p:spPr>
          <a:xfrm flipH="1">
            <a:off x="1557919" y="2510892"/>
            <a:ext cx="806332" cy="670844"/>
          </a:xfrm>
          <a:prstGeom prst="straightConnector1">
            <a:avLst/>
          </a:prstGeom>
          <a:ln w="19050">
            <a:solidFill>
              <a:srgbClr val="283B8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8" idx="4"/>
            <a:endCxn id="13" idx="0"/>
          </p:cNvCxnSpPr>
          <p:nvPr/>
        </p:nvCxnSpPr>
        <p:spPr>
          <a:xfrm>
            <a:off x="2364251" y="2510892"/>
            <a:ext cx="810857" cy="645965"/>
          </a:xfrm>
          <a:prstGeom prst="straightConnector1">
            <a:avLst/>
          </a:prstGeom>
          <a:ln w="19050">
            <a:solidFill>
              <a:srgbClr val="283B8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140765" y="1452718"/>
            <a:ext cx="0" cy="2987674"/>
          </a:xfrm>
          <a:prstGeom prst="line">
            <a:avLst/>
          </a:prstGeom>
          <a:ln w="19050">
            <a:solidFill>
              <a:srgbClr val="7777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Left Brace 22"/>
          <p:cNvSpPr/>
          <p:nvPr/>
        </p:nvSpPr>
        <p:spPr>
          <a:xfrm rot="16200000">
            <a:off x="6743104" y="2627289"/>
            <a:ext cx="313682" cy="3078760"/>
          </a:xfrm>
          <a:prstGeom prst="leftBrace">
            <a:avLst/>
          </a:prstGeom>
          <a:ln w="19050">
            <a:solidFill>
              <a:srgbClr val="283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4" name="Rounded Rectangle 23"/>
          <p:cNvSpPr/>
          <p:nvPr/>
        </p:nvSpPr>
        <p:spPr>
          <a:xfrm>
            <a:off x="5936134" y="4405045"/>
            <a:ext cx="2151363" cy="42516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00AEEF"/>
                </a:solidFill>
              </a:rPr>
              <a:t>СИСТЕМА ПОДДЕРЖКИ</a:t>
            </a:r>
            <a:endParaRPr lang="en-US" sz="1200" b="1" dirty="0">
              <a:solidFill>
                <a:srgbClr val="00AE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94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64911"/>
            <a:ext cx="9144000" cy="6086104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xmlns="" id="{3BF40E5F-148F-1842-9EC5-6704E4F5E11E}"/>
              </a:ext>
            </a:extLst>
          </p:cNvPr>
          <p:cNvSpPr txBox="1">
            <a:spLocks/>
          </p:cNvSpPr>
          <p:nvPr/>
        </p:nvSpPr>
        <p:spPr>
          <a:xfrm>
            <a:off x="539749" y="3152456"/>
            <a:ext cx="5976797" cy="1867019"/>
          </a:xfrm>
          <a:prstGeom prst="rect">
            <a:avLst/>
          </a:prstGeom>
        </p:spPr>
        <p:txBody>
          <a:bodyPr lIns="0" tIns="0" rIns="0" bIns="0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rgbClr val="0099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Профилактика попадания детей </a:t>
            </a:r>
            <a:endParaRPr lang="en-US" sz="2800" b="1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ru-RU" sz="28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в </a:t>
            </a:r>
            <a:r>
              <a:rPr lang="ru-RU" sz="2800" b="1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интернатные</a:t>
            </a:r>
            <a:r>
              <a:rPr lang="ru-RU" sz="28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учреждения</a:t>
            </a:r>
            <a:endParaRPr lang="en-US" sz="28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10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xmlns="" id="{92AA1A85-96C7-3441-BC6C-DAF11CBC1F6A}"/>
              </a:ext>
            </a:extLst>
          </p:cNvPr>
          <p:cNvSpPr txBox="1">
            <a:spLocks/>
          </p:cNvSpPr>
          <p:nvPr/>
        </p:nvSpPr>
        <p:spPr>
          <a:xfrm>
            <a:off x="4410173" y="541950"/>
            <a:ext cx="4554440" cy="916460"/>
          </a:xfrm>
          <a:prstGeom prst="rect">
            <a:avLst/>
          </a:prstGeom>
        </p:spPr>
        <p:txBody>
          <a:bodyPr lIns="0" tIns="0" rIns="0" bIns="0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rgbClr val="00AEEF"/>
                </a:solidFill>
                <a:latin typeface="Arial" charset="0"/>
                <a:ea typeface="Arial" charset="0"/>
                <a:cs typeface="Arial" charset="0"/>
              </a:rPr>
              <a:t>Проект</a:t>
            </a:r>
            <a:r>
              <a:rPr lang="ru-RU" sz="32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ru-RU" sz="3200" b="1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ru-RU" sz="24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«Семья каждому ребенку»</a:t>
            </a:r>
            <a:endParaRPr lang="en-US" sz="2400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620367" cy="543055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574926" y="3911947"/>
            <a:ext cx="40201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rgbClr val="030101"/>
                </a:solidFill>
                <a:latin typeface="Arial" charset="0"/>
                <a:ea typeface="Arial" charset="0"/>
                <a:cs typeface="Arial" charset="0"/>
              </a:rPr>
              <a:t>Партнер – МБОО «Поможем детям вместе»</a:t>
            </a:r>
            <a:endParaRPr lang="en-US" sz="1400" b="1" dirty="0">
              <a:solidFill>
                <a:srgbClr val="03010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510443" y="2040441"/>
            <a:ext cx="3950810" cy="1365044"/>
            <a:chOff x="4401028" y="2146578"/>
            <a:chExt cx="3950810" cy="1365044"/>
          </a:xfrm>
        </p:grpSpPr>
        <p:grpSp>
          <p:nvGrpSpPr>
            <p:cNvPr id="4" name="Group 3"/>
            <p:cNvGrpSpPr/>
            <p:nvPr/>
          </p:nvGrpSpPr>
          <p:grpSpPr>
            <a:xfrm>
              <a:off x="5988654" y="2146578"/>
              <a:ext cx="923651" cy="1365044"/>
              <a:chOff x="4410173" y="2141227"/>
              <a:chExt cx="923651" cy="1365044"/>
            </a:xfrm>
          </p:grpSpPr>
          <p:pic>
            <p:nvPicPr>
              <p:cNvPr id="11" name="Picture 10" descr="ÐÐ°ÑÑÐ¸Ð½ÐºÐ¸ Ð¿Ð¾ Ð·Ð°Ð¿ÑÐ¾ÑÑ Ð³ÐµÑÐ± ÑÐ±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60376" y="2141227"/>
                <a:ext cx="873448" cy="8734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4410173" y="3044606"/>
                <a:ext cx="92365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600" dirty="0">
                    <a:solidFill>
                      <a:srgbClr val="030101"/>
                    </a:solidFill>
                  </a:rPr>
                  <a:t>Министерство</a:t>
                </a:r>
              </a:p>
              <a:p>
                <a:pPr algn="ctr"/>
                <a:r>
                  <a:rPr lang="ru-RU" sz="600" dirty="0">
                    <a:solidFill>
                      <a:srgbClr val="030101"/>
                    </a:solidFill>
                  </a:rPr>
                  <a:t>труда и социальной</a:t>
                </a:r>
              </a:p>
              <a:p>
                <a:pPr algn="ctr"/>
                <a:r>
                  <a:rPr lang="ru-RU" sz="600" dirty="0">
                    <a:solidFill>
                      <a:srgbClr val="030101"/>
                    </a:solidFill>
                  </a:rPr>
                  <a:t>защиты Республики </a:t>
                </a:r>
              </a:p>
              <a:p>
                <a:pPr algn="ctr"/>
                <a:r>
                  <a:rPr lang="ru-RU" sz="600" dirty="0">
                    <a:solidFill>
                      <a:srgbClr val="030101"/>
                    </a:solidFill>
                  </a:rPr>
                  <a:t>Беларусь</a:t>
                </a:r>
                <a:endParaRPr lang="en-US" sz="600" dirty="0">
                  <a:solidFill>
                    <a:srgbClr val="030101"/>
                  </a:solidFill>
                </a:endParaRPr>
              </a:p>
            </p:txBody>
          </p:sp>
        </p:grpSp>
        <p:pic>
          <p:nvPicPr>
            <p:cNvPr id="18" name="Picture 17" descr="JPG_rus.jpg"/>
            <p:cNvPicPr/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1028" y="2526027"/>
              <a:ext cx="1435588" cy="3030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26588" y="2371250"/>
              <a:ext cx="1225250" cy="6126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872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27220" y="205482"/>
            <a:ext cx="7239215" cy="530609"/>
          </a:xfrm>
          <a:noFill/>
        </p:spPr>
        <p:txBody>
          <a:bodyPr>
            <a:noAutofit/>
          </a:bodyPr>
          <a:lstStyle/>
          <a:p>
            <a:pPr eaLnBrk="1" hangingPunct="1"/>
            <a:r>
              <a:rPr lang="ru-RU" sz="3000" b="1" smtClean="0">
                <a:solidFill>
                  <a:srgbClr val="00AEEF"/>
                </a:solidFill>
                <a:latin typeface="Arial" charset="0"/>
                <a:ea typeface="Arial" charset="0"/>
                <a:cs typeface="Arial" charset="0"/>
              </a:rPr>
              <a:t>Семейно-ориентированный подход</a:t>
            </a:r>
            <a:endParaRPr lang="en-CA" sz="3000" b="1" dirty="0">
              <a:solidFill>
                <a:srgbClr val="00AEEF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865981" y="1907265"/>
            <a:ext cx="6575652" cy="1173479"/>
            <a:chOff x="476" y="1934"/>
            <a:chExt cx="4763" cy="862"/>
          </a:xfrm>
        </p:grpSpPr>
        <p:sp>
          <p:nvSpPr>
            <p:cNvPr id="8205" name="Oval 4"/>
            <p:cNvSpPr>
              <a:spLocks noChangeArrowheads="1"/>
            </p:cNvSpPr>
            <p:nvPr/>
          </p:nvSpPr>
          <p:spPr bwMode="auto">
            <a:xfrm>
              <a:off x="476" y="1934"/>
              <a:ext cx="4763" cy="862"/>
            </a:xfrm>
            <a:prstGeom prst="ellipse">
              <a:avLst/>
            </a:prstGeom>
            <a:solidFill>
              <a:srgbClr val="283B8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sz="1013">
                <a:latin typeface="Calibri" pitchFamily="34" charset="0"/>
              </a:endParaRPr>
            </a:p>
          </p:txBody>
        </p:sp>
        <p:sp>
          <p:nvSpPr>
            <p:cNvPr id="8206" name="Oval 5"/>
            <p:cNvSpPr>
              <a:spLocks noChangeArrowheads="1"/>
            </p:cNvSpPr>
            <p:nvPr/>
          </p:nvSpPr>
          <p:spPr bwMode="auto">
            <a:xfrm>
              <a:off x="1673" y="2001"/>
              <a:ext cx="3541" cy="68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sz="1013">
                <a:latin typeface="Calibri" pitchFamily="34" charset="0"/>
              </a:endParaRPr>
            </a:p>
          </p:txBody>
        </p:sp>
        <p:sp>
          <p:nvSpPr>
            <p:cNvPr id="8207" name="Oval 6"/>
            <p:cNvSpPr>
              <a:spLocks noChangeArrowheads="1"/>
            </p:cNvSpPr>
            <p:nvPr/>
          </p:nvSpPr>
          <p:spPr bwMode="auto">
            <a:xfrm>
              <a:off x="3126" y="2079"/>
              <a:ext cx="2097" cy="584"/>
            </a:xfrm>
            <a:prstGeom prst="ellipse">
              <a:avLst/>
            </a:prstGeom>
            <a:solidFill>
              <a:schemeClr val="tx1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CA" sz="1800">
                <a:latin typeface="Times New Roman" pitchFamily="18" charset="0"/>
              </a:endParaRPr>
            </a:p>
          </p:txBody>
        </p:sp>
        <p:sp>
          <p:nvSpPr>
            <p:cNvPr id="8208" name="Oval 7"/>
            <p:cNvSpPr>
              <a:spLocks noChangeArrowheads="1"/>
            </p:cNvSpPr>
            <p:nvPr/>
          </p:nvSpPr>
          <p:spPr bwMode="auto">
            <a:xfrm>
              <a:off x="4073" y="2199"/>
              <a:ext cx="1159" cy="326"/>
            </a:xfrm>
            <a:prstGeom prst="ellipse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r>
                <a:rPr lang="ru-RU" sz="1500" b="1" dirty="0" smtClean="0">
                  <a:solidFill>
                    <a:srgbClr val="283B8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Ребенок</a:t>
              </a:r>
              <a:endParaRPr lang="en-CA" sz="1500" b="1" dirty="0">
                <a:solidFill>
                  <a:srgbClr val="283B8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09" name="Rectangle 8"/>
            <p:cNvSpPr>
              <a:spLocks noChangeArrowheads="1"/>
            </p:cNvSpPr>
            <p:nvPr/>
          </p:nvSpPr>
          <p:spPr bwMode="auto">
            <a:xfrm>
              <a:off x="3295" y="2226"/>
              <a:ext cx="801" cy="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500" b="1" dirty="0">
                  <a:solidFill>
                    <a:srgbClr val="283B8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Родители</a:t>
              </a:r>
              <a:endParaRPr lang="en-CA" sz="1500" b="1" dirty="0">
                <a:solidFill>
                  <a:srgbClr val="283B8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10" name="Rectangle 9"/>
            <p:cNvSpPr>
              <a:spLocks noChangeArrowheads="1"/>
            </p:cNvSpPr>
            <p:nvPr/>
          </p:nvSpPr>
          <p:spPr bwMode="auto">
            <a:xfrm>
              <a:off x="1961" y="2137"/>
              <a:ext cx="1488" cy="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75000"/>
                </a:lnSpc>
              </a:pPr>
              <a:r>
                <a:rPr lang="ru-RU" sz="13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Социальное </a:t>
              </a:r>
            </a:p>
            <a:p>
              <a:pPr>
                <a:lnSpc>
                  <a:spcPct val="75000"/>
                </a:lnSpc>
              </a:pPr>
              <a:r>
                <a:rPr lang="ru-RU" sz="13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окружение </a:t>
              </a:r>
            </a:p>
            <a:p>
              <a:pPr>
                <a:lnSpc>
                  <a:spcPct val="75000"/>
                </a:lnSpc>
              </a:pPr>
              <a:r>
                <a:rPr lang="ru-RU" sz="13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(местный уровень)</a:t>
              </a:r>
              <a:endParaRPr lang="en-CA" sz="1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11" name="Rectangle 10"/>
            <p:cNvSpPr>
              <a:spLocks noChangeArrowheads="1"/>
            </p:cNvSpPr>
            <p:nvPr/>
          </p:nvSpPr>
          <p:spPr bwMode="auto">
            <a:xfrm>
              <a:off x="720" y="2190"/>
              <a:ext cx="855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500" b="1" dirty="0">
                  <a:solidFill>
                    <a:schemeClr val="bg1"/>
                  </a:solidFill>
                  <a:latin typeface="Calibri" pitchFamily="34" charset="0"/>
                </a:rPr>
                <a:t>Общество</a:t>
              </a:r>
              <a:endParaRPr lang="en-CA" sz="15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sp>
        <p:nvSpPr>
          <p:cNvPr id="8196" name="Line 11"/>
          <p:cNvSpPr>
            <a:spLocks noChangeShapeType="1"/>
          </p:cNvSpPr>
          <p:nvPr/>
        </p:nvSpPr>
        <p:spPr bwMode="auto">
          <a:xfrm flipH="1">
            <a:off x="6678216" y="1762125"/>
            <a:ext cx="0" cy="70246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 sz="1013"/>
          </a:p>
        </p:txBody>
      </p:sp>
      <p:sp>
        <p:nvSpPr>
          <p:cNvPr id="86028" name="Text Box 12"/>
          <p:cNvSpPr txBox="1">
            <a:spLocks noChangeArrowheads="1"/>
          </p:cNvSpPr>
          <p:nvPr/>
        </p:nvSpPr>
        <p:spPr bwMode="auto">
          <a:xfrm>
            <a:off x="5327821" y="1192142"/>
            <a:ext cx="34315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Индивидуальные особенности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ребенка и его потребности </a:t>
            </a:r>
            <a:endParaRPr lang="en-CA" sz="1500" dirty="0">
              <a:latin typeface="Calibri" pitchFamily="34" charset="0"/>
            </a:endParaRPr>
          </a:p>
        </p:txBody>
      </p:sp>
      <p:sp>
        <p:nvSpPr>
          <p:cNvPr id="86029" name="Text Box 13"/>
          <p:cNvSpPr txBox="1">
            <a:spLocks noChangeArrowheads="1"/>
          </p:cNvSpPr>
          <p:nvPr/>
        </p:nvSpPr>
        <p:spPr bwMode="auto">
          <a:xfrm>
            <a:off x="3685237" y="3399168"/>
            <a:ext cx="3981198" cy="1274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Наличие родственников, ресурсы семьи (сильные слабые стороны), в  том числе наличие привязанности, родительские навыки,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мотивация,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насилие в семье, инвалидность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безработица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условия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проживания</a:t>
            </a:r>
            <a:endParaRPr lang="en-C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99" name="Line 14"/>
          <p:cNvSpPr>
            <a:spLocks noChangeShapeType="1"/>
          </p:cNvSpPr>
          <p:nvPr/>
        </p:nvSpPr>
        <p:spPr bwMode="auto">
          <a:xfrm flipH="1">
            <a:off x="5381625" y="2787255"/>
            <a:ext cx="0" cy="58697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 sz="1013"/>
          </a:p>
        </p:txBody>
      </p:sp>
      <p:sp>
        <p:nvSpPr>
          <p:cNvPr id="86031" name="Text Box 15"/>
          <p:cNvSpPr txBox="1">
            <a:spLocks noChangeArrowheads="1"/>
          </p:cNvSpPr>
          <p:nvPr/>
        </p:nvSpPr>
        <p:spPr bwMode="auto">
          <a:xfrm>
            <a:off x="2109561" y="1484530"/>
            <a:ext cx="28515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Услуги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 поддержке семьи </a:t>
            </a:r>
            <a:endParaRPr lang="en-C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032" name="Text Box 16"/>
          <p:cNvSpPr txBox="1">
            <a:spLocks noChangeArrowheads="1"/>
          </p:cNvSpPr>
          <p:nvPr/>
        </p:nvSpPr>
        <p:spPr bwMode="auto">
          <a:xfrm>
            <a:off x="791030" y="3436144"/>
            <a:ext cx="2971346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Законодательство, национальные приоритеты, 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нормы и ценности </a:t>
            </a:r>
            <a:endParaRPr lang="en-C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02" name="Line 17"/>
          <p:cNvSpPr>
            <a:spLocks noChangeShapeType="1"/>
          </p:cNvSpPr>
          <p:nvPr/>
        </p:nvSpPr>
        <p:spPr bwMode="auto">
          <a:xfrm>
            <a:off x="2677433" y="2896196"/>
            <a:ext cx="0" cy="48458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 sz="1013"/>
          </a:p>
        </p:txBody>
      </p:sp>
      <p:sp>
        <p:nvSpPr>
          <p:cNvPr id="8203" name="Line 18"/>
          <p:cNvSpPr>
            <a:spLocks noChangeShapeType="1"/>
          </p:cNvSpPr>
          <p:nvPr/>
        </p:nvSpPr>
        <p:spPr bwMode="auto">
          <a:xfrm>
            <a:off x="3762375" y="1869281"/>
            <a:ext cx="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 sz="1013"/>
          </a:p>
        </p:txBody>
      </p:sp>
    </p:spTree>
    <p:extLst>
      <p:ext uri="{BB962C8B-B14F-4D97-AF65-F5344CB8AC3E}">
        <p14:creationId xmlns:p14="http://schemas.microsoft.com/office/powerpoint/2010/main" val="23472085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6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6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6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6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8" grpId="0"/>
      <p:bldP spid="86029" grpId="0"/>
      <p:bldP spid="86031" grpId="0"/>
      <p:bldP spid="860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9695450D-BA38-8B40-8774-B756CF51AFC3}"/>
              </a:ext>
            </a:extLst>
          </p:cNvPr>
          <p:cNvSpPr/>
          <p:nvPr/>
        </p:nvSpPr>
        <p:spPr>
          <a:xfrm rot="5400000">
            <a:off x="7860892" y="1092096"/>
            <a:ext cx="2077278" cy="220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>
                    <a:alpha val="50000"/>
                  </a:schemeClr>
                </a:solidFill>
              </a:rPr>
              <a:t>© UNICEF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E789E45A-474C-3A4A-B6BC-D683A155BF3D}"/>
              </a:ext>
            </a:extLst>
          </p:cNvPr>
          <p:cNvSpPr txBox="1">
            <a:spLocks/>
          </p:cNvSpPr>
          <p:nvPr/>
        </p:nvSpPr>
        <p:spPr>
          <a:xfrm>
            <a:off x="553818" y="561661"/>
            <a:ext cx="7814758" cy="878986"/>
          </a:xfrm>
          <a:prstGeom prst="rect">
            <a:avLst/>
          </a:prstGeom>
        </p:spPr>
        <p:txBody>
          <a:bodyPr lIns="0" tIns="0" rIns="0" bIns="0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rgbClr val="0099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>
                <a:solidFill>
                  <a:srgbClr val="00AEEF"/>
                </a:solidFill>
                <a:latin typeface="Arial" charset="0"/>
                <a:ea typeface="Arial" charset="0"/>
                <a:cs typeface="Arial" charset="0"/>
              </a:rPr>
              <a:t>Основные направления</a:t>
            </a:r>
            <a:endParaRPr lang="en-US" sz="3000" b="1" dirty="0">
              <a:solidFill>
                <a:srgbClr val="00AEEF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3000" b="1" dirty="0">
              <a:solidFill>
                <a:srgbClr val="00AEE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36371" y="1202303"/>
            <a:ext cx="6911854" cy="3457815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/>
            <a:r>
              <a:rPr lang="ru-RU" altLang="en-US" sz="1600" dirty="0">
                <a:solidFill>
                  <a:srgbClr val="030101"/>
                </a:solidFill>
                <a:latin typeface="Arial" charset="0"/>
                <a:ea typeface="Arial" charset="0"/>
                <a:cs typeface="Arial" charset="0"/>
              </a:rPr>
              <a:t>Внедрение механизма </a:t>
            </a:r>
            <a:r>
              <a:rPr lang="ru-RU" altLang="en-US" sz="1600" dirty="0" err="1">
                <a:solidFill>
                  <a:srgbClr val="030101"/>
                </a:solidFill>
                <a:latin typeface="Arial" charset="0"/>
                <a:ea typeface="Arial" charset="0"/>
                <a:cs typeface="Arial" charset="0"/>
              </a:rPr>
              <a:t>гейткипинга</a:t>
            </a:r>
            <a:r>
              <a:rPr lang="ru-RU" altLang="en-US" sz="1600" dirty="0">
                <a:solidFill>
                  <a:srgbClr val="030101"/>
                </a:solidFill>
                <a:latin typeface="Arial" charset="0"/>
                <a:ea typeface="Arial" charset="0"/>
                <a:cs typeface="Arial" charset="0"/>
              </a:rPr>
              <a:t> (контроль на входе в систему)</a:t>
            </a:r>
            <a:r>
              <a:rPr lang="en-US" altLang="en-US" sz="1600" dirty="0">
                <a:solidFill>
                  <a:srgbClr val="03010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ru-RU" altLang="en-US" sz="1600" dirty="0">
              <a:solidFill>
                <a:srgbClr val="030101"/>
              </a:solidFill>
              <a:latin typeface="Arial" charset="0"/>
              <a:ea typeface="Arial" charset="0"/>
              <a:cs typeface="Arial" charset="0"/>
            </a:endParaRPr>
          </a:p>
          <a:p>
            <a:pPr marL="257175" indent="-257175"/>
            <a:r>
              <a:rPr lang="ru-RU" altLang="en-US" sz="1600" dirty="0">
                <a:solidFill>
                  <a:srgbClr val="030101"/>
                </a:solidFill>
                <a:latin typeface="Arial" charset="0"/>
                <a:ea typeface="Arial" charset="0"/>
                <a:cs typeface="Arial" charset="0"/>
              </a:rPr>
              <a:t>Внедрение кейс-менеджмента (ведение случая) </a:t>
            </a:r>
          </a:p>
          <a:p>
            <a:pPr marL="257175" indent="-257175"/>
            <a:r>
              <a:rPr lang="ru-RU" altLang="en-US" sz="1600" dirty="0" smtClean="0">
                <a:solidFill>
                  <a:srgbClr val="030101"/>
                </a:solidFill>
                <a:latin typeface="Arial" charset="0"/>
                <a:ea typeface="Arial" charset="0"/>
                <a:cs typeface="Arial" charset="0"/>
              </a:rPr>
              <a:t>Раннее </a:t>
            </a:r>
            <a:r>
              <a:rPr lang="ru-RU" altLang="en-US" sz="1600" dirty="0">
                <a:solidFill>
                  <a:srgbClr val="030101"/>
                </a:solidFill>
                <a:latin typeface="Arial" charset="0"/>
                <a:ea typeface="Arial" charset="0"/>
                <a:cs typeface="Arial" charset="0"/>
              </a:rPr>
              <a:t>выявление и реагирование на риск разлучения ребенка с </a:t>
            </a:r>
            <a:r>
              <a:rPr lang="ru-RU" altLang="en-US" sz="1600" dirty="0" smtClean="0">
                <a:solidFill>
                  <a:srgbClr val="030101"/>
                </a:solidFill>
                <a:latin typeface="Arial" charset="0"/>
                <a:ea typeface="Arial" charset="0"/>
                <a:cs typeface="Arial" charset="0"/>
              </a:rPr>
              <a:t>семьей</a:t>
            </a:r>
            <a:r>
              <a:rPr lang="en-US" altLang="en-US" sz="1600" dirty="0" smtClean="0">
                <a:solidFill>
                  <a:srgbClr val="03010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en-US" altLang="en-US" sz="1600" dirty="0">
              <a:solidFill>
                <a:srgbClr val="030101"/>
              </a:solidFill>
              <a:latin typeface="Arial" charset="0"/>
              <a:ea typeface="Arial" charset="0"/>
              <a:cs typeface="Arial" charset="0"/>
            </a:endParaRPr>
          </a:p>
          <a:p>
            <a:pPr marL="257175" indent="-257175"/>
            <a:r>
              <a:rPr lang="ru-RU" altLang="en-US" sz="1600" dirty="0" smtClean="0">
                <a:solidFill>
                  <a:srgbClr val="030101"/>
                </a:solidFill>
                <a:latin typeface="Arial" charset="0"/>
                <a:ea typeface="Arial" charset="0"/>
                <a:cs typeface="Arial" charset="0"/>
              </a:rPr>
              <a:t>Укрепление  </a:t>
            </a:r>
            <a:r>
              <a:rPr lang="ru-RU" altLang="en-US" sz="1600" dirty="0">
                <a:solidFill>
                  <a:srgbClr val="030101"/>
                </a:solidFill>
                <a:latin typeface="Arial" charset="0"/>
                <a:ea typeface="Arial" charset="0"/>
                <a:cs typeface="Arial" charset="0"/>
              </a:rPr>
              <a:t>межведомственного взаимодействия и реагирования на потребности ребенка</a:t>
            </a:r>
            <a:r>
              <a:rPr lang="en-US" altLang="en-US" sz="1600" dirty="0">
                <a:solidFill>
                  <a:srgbClr val="030101"/>
                </a:solidFill>
                <a:latin typeface="Arial" charset="0"/>
                <a:ea typeface="Arial" charset="0"/>
                <a:cs typeface="Arial" charset="0"/>
              </a:rPr>
              <a:t>  </a:t>
            </a:r>
          </a:p>
          <a:p>
            <a:pPr marL="257175" indent="-257175"/>
            <a:r>
              <a:rPr lang="ru-RU" altLang="en-US" sz="1600" dirty="0" smtClean="0">
                <a:solidFill>
                  <a:srgbClr val="030101"/>
                </a:solidFill>
                <a:latin typeface="Arial" charset="0"/>
                <a:ea typeface="Arial" charset="0"/>
                <a:cs typeface="Arial" charset="0"/>
              </a:rPr>
              <a:t>Координация услуг </a:t>
            </a:r>
            <a:r>
              <a:rPr lang="ru-RU" altLang="en-US" sz="1600" dirty="0">
                <a:solidFill>
                  <a:srgbClr val="030101"/>
                </a:solidFill>
                <a:latin typeface="Arial" charset="0"/>
                <a:ea typeface="Arial" charset="0"/>
                <a:cs typeface="Arial" charset="0"/>
              </a:rPr>
              <a:t>по поддержке семьи на местном уровне </a:t>
            </a:r>
          </a:p>
          <a:p>
            <a:pPr marL="257175" indent="-257175"/>
            <a:r>
              <a:rPr lang="ru-RU" altLang="en-US" sz="1600" dirty="0">
                <a:solidFill>
                  <a:srgbClr val="030101"/>
                </a:solidFill>
                <a:latin typeface="Arial" charset="0"/>
                <a:ea typeface="Arial" charset="0"/>
                <a:cs typeface="Arial" charset="0"/>
              </a:rPr>
              <a:t>Создание методических материалов </a:t>
            </a:r>
            <a:endParaRPr lang="en-US" altLang="en-US" sz="1600" dirty="0">
              <a:solidFill>
                <a:srgbClr val="03010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224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xmlns="" id="{92AA1A85-96C7-3441-BC6C-DAF11CBC1F6A}"/>
              </a:ext>
            </a:extLst>
          </p:cNvPr>
          <p:cNvSpPr txBox="1">
            <a:spLocks/>
          </p:cNvSpPr>
          <p:nvPr/>
        </p:nvSpPr>
        <p:spPr>
          <a:xfrm>
            <a:off x="4410173" y="541950"/>
            <a:ext cx="4554440" cy="337525"/>
          </a:xfrm>
          <a:prstGeom prst="rect">
            <a:avLst/>
          </a:prstGeom>
        </p:spPr>
        <p:txBody>
          <a:bodyPr lIns="0" tIns="0" rIns="0" bIns="0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rgbClr val="00AEEF"/>
                </a:solidFill>
                <a:latin typeface="Arial" charset="0"/>
                <a:ea typeface="Arial" charset="0"/>
                <a:cs typeface="Arial" charset="0"/>
              </a:rPr>
              <a:t>Результаты</a:t>
            </a:r>
            <a:endParaRPr lang="ru-RU" sz="3200" b="1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6519"/>
            <a:ext cx="4091500" cy="613725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328931" y="1326292"/>
            <a:ext cx="43717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 smtClean="0">
                <a:solidFill>
                  <a:srgbClr val="030101"/>
                </a:solidFill>
                <a:latin typeface="Arial" charset="0"/>
                <a:ea typeface="Arial" charset="0"/>
                <a:cs typeface="Arial" charset="0"/>
              </a:rPr>
              <a:t>- Сокращено </a:t>
            </a:r>
            <a:r>
              <a:rPr lang="ru-RU" sz="1800" dirty="0">
                <a:solidFill>
                  <a:srgbClr val="030101"/>
                </a:solidFill>
                <a:latin typeface="Arial" charset="0"/>
                <a:ea typeface="Arial" charset="0"/>
                <a:cs typeface="Arial" charset="0"/>
              </a:rPr>
              <a:t>количество детей, которые направляются в </a:t>
            </a:r>
            <a:r>
              <a:rPr lang="ru-RU" sz="1800" dirty="0" err="1">
                <a:solidFill>
                  <a:srgbClr val="030101"/>
                </a:solidFill>
                <a:latin typeface="Arial" charset="0"/>
                <a:ea typeface="Arial" charset="0"/>
                <a:cs typeface="Arial" charset="0"/>
              </a:rPr>
              <a:t>интернатные</a:t>
            </a:r>
            <a:r>
              <a:rPr lang="ru-RU" sz="1800" dirty="0">
                <a:solidFill>
                  <a:srgbClr val="030101"/>
                </a:solidFill>
                <a:latin typeface="Arial" charset="0"/>
                <a:ea typeface="Arial" charset="0"/>
                <a:cs typeface="Arial" charset="0"/>
              </a:rPr>
              <a:t> учреждения </a:t>
            </a:r>
            <a:r>
              <a:rPr lang="ru-RU" sz="1800" dirty="0" smtClean="0">
                <a:solidFill>
                  <a:srgbClr val="030101"/>
                </a:solidFill>
                <a:latin typeface="Arial" charset="0"/>
                <a:ea typeface="Arial" charset="0"/>
                <a:cs typeface="Arial" charset="0"/>
              </a:rPr>
              <a:t>в Гомельской области</a:t>
            </a:r>
          </a:p>
          <a:p>
            <a:endParaRPr lang="ru-RU" sz="1800" dirty="0">
              <a:solidFill>
                <a:srgbClr val="030101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ru-RU" sz="1800" dirty="0" smtClean="0">
                <a:solidFill>
                  <a:srgbClr val="030101"/>
                </a:solidFill>
                <a:latin typeface="Arial" charset="0"/>
                <a:ea typeface="Arial" charset="0"/>
                <a:cs typeface="Arial" charset="0"/>
              </a:rPr>
              <a:t>- Разработана и документирована модель социального сопровождения семей, воспитывающих детей с инвалидностью (ведение случая)</a:t>
            </a:r>
            <a:endParaRPr lang="ru-RU" sz="1800" dirty="0">
              <a:solidFill>
                <a:srgbClr val="03010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137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">
  <a:themeElements>
    <a:clrScheme name="UNICEF 8">
      <a:dk1>
        <a:srgbClr val="00AEEF"/>
      </a:dk1>
      <a:lt1>
        <a:srgbClr val="FFFFFF"/>
      </a:lt1>
      <a:dk2>
        <a:srgbClr val="00833E"/>
      </a:dk2>
      <a:lt2>
        <a:srgbClr val="80BD41"/>
      </a:lt2>
      <a:accent1>
        <a:srgbClr val="FFC20E"/>
      </a:accent1>
      <a:accent2>
        <a:srgbClr val="F2690E"/>
      </a:accent2>
      <a:accent3>
        <a:srgbClr val="E2230E"/>
      </a:accent3>
      <a:accent4>
        <a:srgbClr val="961A49"/>
      </a:accent4>
      <a:accent5>
        <a:srgbClr val="6B1E74"/>
      </a:accent5>
      <a:accent6>
        <a:srgbClr val="374EA2"/>
      </a:accent6>
      <a:hlink>
        <a:srgbClr val="374EA2"/>
      </a:hlink>
      <a:folHlink>
        <a:srgbClr val="6E777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893</TotalTime>
  <Words>402</Words>
  <Application>Microsoft Office PowerPoint</Application>
  <PresentationFormat>On-screen Show (16:9)</PresentationFormat>
  <Paragraphs>78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Семейно-ориентированный подход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Elrington</dc:creator>
  <cp:lastModifiedBy>Marina Ananenko</cp:lastModifiedBy>
  <cp:revision>248</cp:revision>
  <cp:lastPrinted>2019-09-11T12:08:30Z</cp:lastPrinted>
  <dcterms:created xsi:type="dcterms:W3CDTF">2016-08-29T15:36:18Z</dcterms:created>
  <dcterms:modified xsi:type="dcterms:W3CDTF">2019-09-11T12:17:25Z</dcterms:modified>
</cp:coreProperties>
</file>