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1" r:id="rId2"/>
    <p:sldId id="296" r:id="rId3"/>
    <p:sldId id="290" r:id="rId4"/>
    <p:sldId id="271" r:id="rId5"/>
    <p:sldId id="284" r:id="rId6"/>
    <p:sldId id="268" r:id="rId7"/>
    <p:sldId id="291" r:id="rId8"/>
    <p:sldId id="295" r:id="rId9"/>
    <p:sldId id="303" r:id="rId10"/>
    <p:sldId id="298" r:id="rId11"/>
    <p:sldId id="269" r:id="rId12"/>
    <p:sldId id="285" r:id="rId13"/>
    <p:sldId id="30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65B321-2BD3-4A0D-A980-71A362ADBFB2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C4DC4E9-1442-496C-8A02-915DDBF8A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PowerPoint2.sldx"/><Relationship Id="rId3" Type="http://schemas.openxmlformats.org/officeDocument/2006/relationships/package" Target="../embeddings/______Microsoft_PowerPoint.sldx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package" Target="../embeddings/______Microsoft_PowerPoint1.sldx"/><Relationship Id="rId4" Type="http://schemas.openxmlformats.org/officeDocument/2006/relationships/image" Target="../media/image17.emf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085184"/>
            <a:ext cx="8352928" cy="1224136"/>
          </a:xfrm>
          <a:effectLst/>
        </p:spPr>
        <p:txBody>
          <a:bodyPr>
            <a:normAutofit fontScale="90000"/>
          </a:bodyPr>
          <a:lstStyle/>
          <a:p>
            <a:pPr marL="182880" indent="0" algn="r">
              <a:buNone/>
            </a:pPr>
            <a:r>
              <a:rPr lang="ru-RU" sz="2200" b="1" dirty="0" smtClean="0">
                <a:effectLst/>
                <a:latin typeface="Arial" pitchFamily="34" charset="0"/>
                <a:cs typeface="Arial" pitchFamily="34" charset="0"/>
              </a:rPr>
              <a:t>Председатель комитета по труду, занятости и социальной защите Гродненского облисполкома </a:t>
            </a:r>
            <a:br>
              <a:rPr lang="ru-RU" sz="22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effectLst/>
                <a:latin typeface="Arial" pitchFamily="34" charset="0"/>
                <a:cs typeface="Arial" pitchFamily="34" charset="0"/>
              </a:rPr>
              <a:t>Зимновода Анатолий Казимирович</a:t>
            </a:r>
            <a:r>
              <a:rPr lang="ru-RU" b="1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effectLst/>
                <a:latin typeface="Arial" pitchFamily="34" charset="0"/>
                <a:cs typeface="Arial" pitchFamily="34" charset="0"/>
              </a:rPr>
            </a:br>
            <a:endParaRPr lang="ru-RU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Гродненская облас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4124" y="476672"/>
            <a:ext cx="447575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e.lihach\Рабочий стол\василишки\DSC087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02" y="282570"/>
            <a:ext cx="2239598" cy="321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Temp\VipTalisman922.jpg"/>
          <p:cNvPicPr/>
          <p:nvPr/>
        </p:nvPicPr>
        <p:blipFill>
          <a:blip r:embed="rId4" cstate="print"/>
          <a:srcRect l="19911" t="18391" r="10443" b="19540"/>
          <a:stretch>
            <a:fillRect/>
          </a:stretch>
        </p:blipFill>
        <p:spPr bwMode="auto">
          <a:xfrm>
            <a:off x="2955925" y="1772816"/>
            <a:ext cx="323215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Temp\VipTalisman851.jpg"/>
          <p:cNvPicPr/>
          <p:nvPr/>
        </p:nvPicPr>
        <p:blipFill>
          <a:blip r:embed="rId5" cstate="print"/>
          <a:srcRect l="11192" t="10666" r="10998" b="11111"/>
          <a:stretch>
            <a:fillRect/>
          </a:stretch>
        </p:blipFill>
        <p:spPr bwMode="auto">
          <a:xfrm>
            <a:off x="6444208" y="284793"/>
            <a:ext cx="2160240" cy="314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e.lihach\Рабочий стол\василишки\VipTalisman632.jpg"/>
          <p:cNvPicPr/>
          <p:nvPr/>
        </p:nvPicPr>
        <p:blipFill>
          <a:blip r:embed="rId6" cstate="print"/>
          <a:srcRect l="29928" t="12503" r="11443" b="27762"/>
          <a:stretch>
            <a:fillRect/>
          </a:stretch>
        </p:blipFill>
        <p:spPr bwMode="auto">
          <a:xfrm>
            <a:off x="532202" y="3501008"/>
            <a:ext cx="223959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843808" y="188640"/>
            <a:ext cx="3732530" cy="151216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Болбат</a:t>
            </a:r>
            <a:r>
              <a:rPr kumimoji="0" lang="ru-RU" sz="72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Александр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u-RU" sz="72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  <a:t>в</a:t>
            </a:r>
            <a:r>
              <a:rPr lang="ru-RU" sz="7200" b="1" baseline="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  <a:t>ыпускник</a:t>
            </a:r>
            <a:r>
              <a:rPr lang="ru-RU" sz="72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  <a:t> 2008 г.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u-RU" sz="72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  <a:t>сборщик обуви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u-RU" sz="72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  <a:t>Г. Гродно</a:t>
            </a:r>
          </a:p>
          <a:p>
            <a:pPr marL="228600" marR="0" lvl="0" indent="-1828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 descr="C:\Documents and Settings\e.lihach\Рабочий стол\василишки\VipTalisman135.jpg"/>
          <p:cNvPicPr/>
          <p:nvPr/>
        </p:nvPicPr>
        <p:blipFill>
          <a:blip r:embed="rId7" cstate="print"/>
          <a:srcRect l="17226" t="12364" r="13577" b="18182"/>
          <a:stretch>
            <a:fillRect/>
          </a:stretch>
        </p:blipFill>
        <p:spPr bwMode="auto">
          <a:xfrm>
            <a:off x="6444208" y="3429000"/>
            <a:ext cx="21602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267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Почта\Фото МПДИ, 09.09.2015\DSC050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40324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Почта\Фото МПДИ, 09.09.2015\DSC054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очта\Для Мурованки\строител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08720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  <a:t>ГУСО «МУРОВАНСКИЙ  ПСИХОНЕВРОЛОГИЧЕСКИЙ ДОМ-ИНТЕРНАТ ДЛЯ ПРЕСТАРЕЛЫХ И ИНВАЛИДОВ» </a:t>
            </a:r>
            <a:br>
              <a:rPr lang="ru-RU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Arial" pitchFamily="34" charset="0"/>
                <a:ea typeface="+mj-ea"/>
                <a:cs typeface="Arial" pitchFamily="34" charset="0"/>
              </a:rPr>
              <a:t>Новая форма работы </a:t>
            </a:r>
          </a:p>
        </p:txBody>
      </p:sp>
      <p:pic>
        <p:nvPicPr>
          <p:cNvPr id="8" name="Рисунок 7" descr="D:\Почта\Фото МПДИ, 09.09.2015\DSC054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861048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0329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Вручение свидетельств о получении </a:t>
            </a:r>
            <a:br>
              <a:rPr lang="ru-RU" sz="1800" dirty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специальности швеи III разряда подопечным </a:t>
            </a:r>
            <a:r>
              <a:rPr lang="ru-RU" sz="1800" dirty="0" err="1">
                <a:effectLst/>
                <a:latin typeface="Arial" pitchFamily="34" charset="0"/>
                <a:cs typeface="Arial" pitchFamily="34" charset="0"/>
              </a:rPr>
              <a:t>Мурованского</a:t>
            </a: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 психоневрологического дома-интерната в Гродненском колледже бытового обслуживания населения 27 января 2017 г. </a:t>
            </a:r>
          </a:p>
        </p:txBody>
      </p:sp>
      <p:pic>
        <p:nvPicPr>
          <p:cNvPr id="5" name="Содержимое 4" descr="IMG_4481.jpg"/>
          <p:cNvPicPr>
            <a:picLocks noGrp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484784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IMG_4440.jpg"/>
          <p:cNvPicPr>
            <a:picLocks noGrp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04864"/>
            <a:ext cx="417646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Спасибо за внимание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568250"/>
            <a:ext cx="8640960" cy="57410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err="1" smtClean="0">
                <a:latin typeface="Arial" panose="020B0604020202020204" pitchFamily="34" charset="0"/>
                <a:cs typeface="Arial" pitchFamily="34" charset="0"/>
              </a:rPr>
              <a:t>Реинтеграция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(возврат) пациентов в окружающую среду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60363" indent="-18415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Цель реабилитации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можно определить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как улучшение качества жизни и социального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функционирования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людей с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умственной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отсталостью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посредством преодоления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их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социальной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отчужденности, а также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повышение</a:t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latin typeface="Arial" pitchFamily="34" charset="0"/>
                <a:cs typeface="Arial" pitchFamily="34" charset="0"/>
              </a:rPr>
              <a:t>их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активной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жизненной и гражданской позиции.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Психоневрологические дома-интернаты </a:t>
            </a:r>
            <a:b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  <a:t>для престарелых и инвалидов </a:t>
            </a:r>
            <a:br>
              <a:rPr lang="ru-RU" sz="2000" b="1" dirty="0" smtClean="0">
                <a:effectLst/>
                <a:latin typeface="Arial" pitchFamily="34" charset="0"/>
                <a:cs typeface="Arial" pitchFamily="34" charset="0"/>
              </a:rPr>
            </a:br>
            <a:endParaRPr lang="ru-RU" sz="2000" b="1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155" y="3491716"/>
            <a:ext cx="3532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Мурованский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1634" y="3491716"/>
            <a:ext cx="3692334" cy="40011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indent="0"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20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Лидский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57390" y="6488668"/>
            <a:ext cx="362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Новогрудский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D:\лихач\фото\Лида\Безымянный  34.bmp"/>
          <p:cNvPicPr/>
          <p:nvPr/>
        </p:nvPicPr>
        <p:blipFill rotWithShape="1">
          <a:blip r:embed="rId2" cstate="print"/>
          <a:srcRect l="1446" t="6225" r="51512" b="4946"/>
          <a:stretch/>
        </p:blipFill>
        <p:spPr bwMode="auto">
          <a:xfrm>
            <a:off x="591634" y="691134"/>
            <a:ext cx="3692334" cy="27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лихач\фото\Мурованка\DSC05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154" y="691134"/>
            <a:ext cx="3532285" cy="273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лихач\фото\Новогрудок\SAM_12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390" y="3861048"/>
            <a:ext cx="3629219" cy="26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93776"/>
            <a:ext cx="864096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effectLst/>
                <a:latin typeface="Arial" pitchFamily="34" charset="0"/>
                <a:cs typeface="Arial" pitchFamily="34" charset="0"/>
              </a:rPr>
              <a:t>Детский дом-интернат для детей-инвалидов с особенностями психофизического развития</a:t>
            </a:r>
            <a:endParaRPr lang="ru-RU" sz="1800" b="1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67544" y="2852936"/>
            <a:ext cx="3732530" cy="432048"/>
          </a:xfrm>
        </p:spPr>
        <p:txBody>
          <a:bodyPr>
            <a:normAutofit fontScale="25000" lnSpcReduction="20000"/>
          </a:bodyPr>
          <a:lstStyle/>
          <a:p>
            <a:endParaRPr lang="ru-RU" sz="2000" dirty="0" smtClean="0"/>
          </a:p>
          <a:p>
            <a:pPr algn="ctr">
              <a:buNone/>
            </a:pPr>
            <a:r>
              <a:rPr lang="ru-RU" sz="72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Щучинский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dirty="0" smtClean="0">
                <a:latin typeface="Times New Roman" pitchFamily="18" charset="0"/>
                <a:cs typeface="Times New Roman" pitchFamily="18" charset="0"/>
              </a:rPr>
            </a:br>
            <a:endParaRPr lang="ru-RU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D:\лихач\фото\Козловщина\SAM_636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176" y="116632"/>
            <a:ext cx="3888432" cy="2799080"/>
          </a:xfrm>
          <a:prstGeom prst="rect">
            <a:avLst/>
          </a:prstGeom>
          <a:noFill/>
        </p:spPr>
      </p:pic>
      <p:pic>
        <p:nvPicPr>
          <p:cNvPr id="9" name="Рисунок 8" descr="D:\лихач\фото\Щучин\Безымянный  2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3948554" cy="279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2552700" y="6425952"/>
            <a:ext cx="4038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72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Василишковский</a:t>
            </a: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Рисунок 13" descr="D:\лихач\фото\Василишки\P10801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05064"/>
            <a:ext cx="3948554" cy="252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лихач\фото\Василишки\P10801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05064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одержимое 2"/>
          <p:cNvSpPr txBox="1">
            <a:spLocks/>
          </p:cNvSpPr>
          <p:nvPr/>
        </p:nvSpPr>
        <p:spPr>
          <a:xfrm>
            <a:off x="4788024" y="2852936"/>
            <a:ext cx="3888432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72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Arial" pitchFamily="34" charset="0"/>
                <a:ea typeface="+mj-ea"/>
                <a:cs typeface="Arial" pitchFamily="34" charset="0"/>
              </a:rPr>
              <a:t>Козловщинский</a:t>
            </a:r>
            <a: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600" y="0"/>
            <a:ext cx="9131400" cy="126876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ГУСО «МУРОВАНСКИЙ  ПСИХОНЕВРОЛОГИЧЕСКИЙ ДОМ-ИНТЕРНАТ ДЛЯ ПРЕСТАРЕЛЫХ И ИНВАЛИДОВ»</a:t>
            </a:r>
            <a:br>
              <a:rPr lang="ru-RU" sz="1800" dirty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Реализация  проектов  «Путь к собственному Я», «Свет моей души» </a:t>
            </a:r>
            <a:br>
              <a:rPr lang="ru-RU" sz="1800" dirty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СОПРОВОЖДАЕМОЕ  ПРОЖИВАНИЕ </a:t>
            </a:r>
          </a:p>
        </p:txBody>
      </p:sp>
      <p:pic>
        <p:nvPicPr>
          <p:cNvPr id="16" name="Рисунок 15" descr="\\Grdk01361104\Почта\мурованка сопровождение\мурованка\DSC043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Почта\Фото34\DSC042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410445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Почта\Фото34\DSC042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Почта\Фото МПДИ, 09.09.2015\DSC046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49080"/>
            <a:ext cx="41044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68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-25473" y="3332989"/>
            <a:ext cx="9144000" cy="798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C:\Documents and Settings\1\Рабочий стол\Новая папка\DSC024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1\Рабочий стол\Новая папка\IMG_0007.JPG"/>
          <p:cNvPicPr/>
          <p:nvPr/>
        </p:nvPicPr>
        <p:blipFill>
          <a:blip r:embed="rId3" cstate="print"/>
          <a:srcRect t="5698"/>
          <a:stretch>
            <a:fillRect/>
          </a:stretch>
        </p:blipFill>
        <p:spPr bwMode="auto">
          <a:xfrm>
            <a:off x="251520" y="980728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1\Рабочий стол\Новая папка\IMG_0015.JPG"/>
          <p:cNvPicPr/>
          <p:nvPr/>
        </p:nvPicPr>
        <p:blipFill rotWithShape="1">
          <a:blip r:embed="rId4" cstate="print"/>
          <a:srcRect l="4776" t="14264" b="681"/>
          <a:stretch/>
        </p:blipFill>
        <p:spPr bwMode="auto">
          <a:xfrm>
            <a:off x="4788024" y="3933056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ГУСО «Василишковский дом-интернат для детей-инвалидов с особенностями психофизического развития» </a:t>
            </a:r>
            <a:br>
              <a:rPr lang="ru-RU" sz="1800" dirty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 СОПРОВОЖДАЕМОЕ  ПРОЖИВАНИЕ </a:t>
            </a:r>
          </a:p>
        </p:txBody>
      </p:sp>
      <p:pic>
        <p:nvPicPr>
          <p:cNvPr id="8" name="Рисунок 7" descr="C:\Documents and Settings\1\Рабочий стол\Новая папка\IMG_00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80729"/>
            <a:ext cx="4104456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50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ГУСО «ЛИДСКИЙ  ПСИХОНЕВРОЛОГИЧЕСКИЙ ДОМ-ИНТЕРНАТ ДЛЯ ПРЕСТАРЕЛЫХ И ИНВАЛИДОВ» </a:t>
            </a:r>
            <a:br>
              <a:rPr lang="ru-RU" sz="1800" dirty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effectLst/>
                <a:latin typeface="Arial" pitchFamily="34" charset="0"/>
                <a:cs typeface="Arial" pitchFamily="34" charset="0"/>
              </a:rPr>
              <a:t>Шаги по изменению качества жизни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5445224"/>
            <a:ext cx="5266928" cy="680939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741647"/>
              </p:ext>
            </p:extLst>
          </p:nvPr>
        </p:nvGraphicFramePr>
        <p:xfrm>
          <a:off x="251520" y="980728"/>
          <a:ext cx="4176464" cy="2888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" name="Слайд" r:id="rId3" imgW="4570610" imgH="3427643" progId="PowerPoint.Slide.12">
                  <p:embed/>
                </p:oleObj>
              </mc:Choice>
              <mc:Fallback>
                <p:oleObj name="Слайд" r:id="rId3" imgW="4570610" imgH="3427643" progId="PowerPoint.Slide.12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980728"/>
                        <a:ext cx="4176464" cy="28883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714711"/>
              </p:ext>
            </p:extLst>
          </p:nvPr>
        </p:nvGraphicFramePr>
        <p:xfrm>
          <a:off x="4788024" y="980728"/>
          <a:ext cx="4032448" cy="288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" name="Слайд" r:id="rId5" imgW="4570610" imgH="3427643" progId="PowerPoint.Slide.12">
                  <p:embed/>
                </p:oleObj>
              </mc:Choice>
              <mc:Fallback>
                <p:oleObj name="Слайд" r:id="rId5" imgW="4570610" imgH="3427643" progId="PowerPoint.Slide.12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980728"/>
                        <a:ext cx="4032448" cy="28803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88024" y="4077072"/>
            <a:ext cx="4096709" cy="2647950"/>
          </a:xfrm>
          <a:prstGeom prst="rect">
            <a:avLst/>
          </a:prstGeom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291269"/>
              </p:ext>
            </p:extLst>
          </p:nvPr>
        </p:nvGraphicFramePr>
        <p:xfrm>
          <a:off x="251520" y="4077072"/>
          <a:ext cx="4176464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" name="Слайд" r:id="rId8" imgW="4570610" imgH="3427643" progId="PowerPoint.Slide.12">
                  <p:embed/>
                </p:oleObj>
              </mc:Choice>
              <mc:Fallback>
                <p:oleObj name="Слайд" r:id="rId8" imgW="4570610" imgH="3427643" progId="PowerPoint.Slide.12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077072"/>
                        <a:ext cx="4176464" cy="264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2415273" y="3573016"/>
            <a:ext cx="4313453" cy="312494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48" y="334434"/>
            <a:ext cx="3888432" cy="3096344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1520" y="334434"/>
            <a:ext cx="3960440" cy="3094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e.lihach\Рабочий стол\василишки\DSC086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20882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e.lihach\Рабочий стол\василишки\DSC087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692696"/>
            <a:ext cx="187220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ГУСО «Василишковский дом-интернат для детей-инвалидов с особенностями психофизического развития»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1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Рисунок 4" descr="C:\Documents and Settings\e.lihach\Рабочий стол\василишки\DSC087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04664"/>
            <a:ext cx="201622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e.lihach\Рабочий стол\василишки\DSC087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764704"/>
            <a:ext cx="19442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e.lihach\Рабочий стол\василишки\DSC087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947206"/>
            <a:ext cx="3528392" cy="259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e.lihach\Рабочий стол\василишки\DSC0875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3573016"/>
            <a:ext cx="20162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40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816</TotalTime>
  <Words>111</Words>
  <Application>Microsoft Office PowerPoint</Application>
  <PresentationFormat>Экран (4:3)</PresentationFormat>
  <Paragraphs>29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Georgia</vt:lpstr>
      <vt:lpstr>Times New Roman</vt:lpstr>
      <vt:lpstr>Trebuchet MS</vt:lpstr>
      <vt:lpstr>Воздушный поток</vt:lpstr>
      <vt:lpstr>Слайд</vt:lpstr>
      <vt:lpstr>Председатель комитета по труду, занятости и социальной защите Гродненского облисполкома  Зимновода Анатолий Казимирович </vt:lpstr>
      <vt:lpstr>Презентация PowerPoint</vt:lpstr>
      <vt:lpstr>Психоневрологические дома-интернаты  для престарелых и инвалидов  </vt:lpstr>
      <vt:lpstr>Детский дом-интернат для детей-инвалидов с особенностями психофизического развития</vt:lpstr>
      <vt:lpstr>ГУСО «МУРОВАНСКИЙ  ПСИХОНЕВРОЛОГИЧЕСКИЙ ДОМ-ИНТЕРНАТ ДЛЯ ПРЕСТАРЕЛЫХ И ИНВАЛИДОВ» Реализация  проектов  «Путь к собственному Я», «Свет моей души»  СОПРОВОЖДАЕМОЕ  ПРОЖИВАНИЕ </vt:lpstr>
      <vt:lpstr>ГУСО «Василишковский дом-интернат для детей-инвалидов с особенностями психофизического развития»   СОПРОВОЖДАЕМОЕ  ПРОЖИВАНИЕ </vt:lpstr>
      <vt:lpstr>ГУСО «ЛИДСКИЙ  ПСИХОНЕВРОЛОГИЧЕСКИЙ ДОМ-ИНТЕРНАТ ДЛЯ ПРЕСТАРЕЛЫХ И ИНВАЛИДОВ»  Шаги по изменению качества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Вручение свидетельств о получении  специальности швеи III разряда подопечным Мурованского психоневрологического дома-интерната в Гродненском колледже бытового обслуживания населения 27 января 2017 г. </vt:lpstr>
      <vt:lpstr>Спасибо за внимание </vt:lpstr>
    </vt:vector>
  </TitlesOfParts>
  <Company>КТЗСЗ Гродненского ОИК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Председатель комитета по труду, занятости и социальной защите Гродненского облисполкома  Зимновода Анатолий Казимирович </dc:title>
  <dc:creator>V.Korotelschikova</dc:creator>
  <cp:lastModifiedBy>Пользователь Windows</cp:lastModifiedBy>
  <cp:revision>123</cp:revision>
  <dcterms:created xsi:type="dcterms:W3CDTF">2017-02-07T06:59:41Z</dcterms:created>
  <dcterms:modified xsi:type="dcterms:W3CDTF">2017-10-05T13:14:59Z</dcterms:modified>
</cp:coreProperties>
</file>